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bookmarkIdSeed="4">
  <p:sldMasterIdLst>
    <p:sldMasterId id="2147483648" r:id="rId4"/>
  </p:sldMasterIdLst>
  <p:notesMasterIdLst>
    <p:notesMasterId r:id="rId53"/>
  </p:notesMasterIdLst>
  <p:handoutMasterIdLst>
    <p:handoutMasterId r:id="rId54"/>
  </p:handoutMasterIdLst>
  <p:sldIdLst>
    <p:sldId id="265" r:id="rId5"/>
    <p:sldId id="310" r:id="rId6"/>
    <p:sldId id="326" r:id="rId7"/>
    <p:sldId id="317" r:id="rId8"/>
    <p:sldId id="324" r:id="rId9"/>
    <p:sldId id="327" r:id="rId10"/>
    <p:sldId id="328" r:id="rId11"/>
    <p:sldId id="329" r:id="rId12"/>
    <p:sldId id="330" r:id="rId13"/>
    <p:sldId id="331" r:id="rId14"/>
    <p:sldId id="332" r:id="rId15"/>
    <p:sldId id="334" r:id="rId16"/>
    <p:sldId id="333" r:id="rId17"/>
    <p:sldId id="350" r:id="rId18"/>
    <p:sldId id="351" r:id="rId19"/>
    <p:sldId id="325" r:id="rId20"/>
    <p:sldId id="352" r:id="rId21"/>
    <p:sldId id="361" r:id="rId22"/>
    <p:sldId id="314" r:id="rId23"/>
    <p:sldId id="323" r:id="rId24"/>
    <p:sldId id="353" r:id="rId25"/>
    <p:sldId id="354" r:id="rId26"/>
    <p:sldId id="355" r:id="rId27"/>
    <p:sldId id="362" r:id="rId28"/>
    <p:sldId id="363" r:id="rId29"/>
    <p:sldId id="364" r:id="rId30"/>
    <p:sldId id="356" r:id="rId31"/>
    <p:sldId id="367" r:id="rId32"/>
    <p:sldId id="357" r:id="rId33"/>
    <p:sldId id="335" r:id="rId34"/>
    <p:sldId id="336" r:id="rId35"/>
    <p:sldId id="358" r:id="rId36"/>
    <p:sldId id="337" r:id="rId37"/>
    <p:sldId id="338" r:id="rId38"/>
    <p:sldId id="360" r:id="rId39"/>
    <p:sldId id="349" r:id="rId40"/>
    <p:sldId id="342" r:id="rId41"/>
    <p:sldId id="343" r:id="rId42"/>
    <p:sldId id="344" r:id="rId43"/>
    <p:sldId id="339" r:id="rId44"/>
    <p:sldId id="340" r:id="rId45"/>
    <p:sldId id="341" r:id="rId46"/>
    <p:sldId id="345" r:id="rId47"/>
    <p:sldId id="346" r:id="rId48"/>
    <p:sldId id="348" r:id="rId49"/>
    <p:sldId id="347" r:id="rId50"/>
    <p:sldId id="365" r:id="rId51"/>
    <p:sldId id="366" r:id="rId52"/>
  </p:sldIdLst>
  <p:sldSz cx="12188825" cy="6858000"/>
  <p:notesSz cx="6858000" cy="9144000"/>
  <p:custDataLst>
    <p:tags r:id="rId55"/>
  </p:custDataLst>
  <p:defaultTextStyle>
    <a:defPPr rtl="0"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ore" initials="A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Stile con tema 1 - Colore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Stile con tema 1 - Colore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Stile con tema 1 - Colore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Stile con tema 1 - Colore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8FB837D-C827-4EFA-A057-4D05807E0F7C}" styleName="Stile con tema 1 - Colore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3" autoAdjust="0"/>
    <p:restoredTop sz="94629" autoAdjust="0"/>
  </p:normalViewPr>
  <p:slideViewPr>
    <p:cSldViewPr showGuides="1">
      <p:cViewPr varScale="1">
        <p:scale>
          <a:sx n="78" d="100"/>
          <a:sy n="78" d="100"/>
        </p:scale>
        <p:origin x="204" y="90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90" d="100"/>
          <a:sy n="90" d="100"/>
        </p:scale>
        <p:origin x="888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tags" Target="tags/tag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notesMaster" Target="notesMasters/notesMaster1.xml"/><Relationship Id="rId58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commentAuthors" Target="commentAuthor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9-01-19T09:42:25.527" idx="1">
    <p:pos x="10" y="1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it-IT" dirty="0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AFF075A9-79FD-4C25-8CB4-4C1C7B73C8A9}" type="datetime1">
              <a:rPr lang="it-IT" smtClean="0"/>
              <a:pPr algn="r" rtl="0"/>
              <a:t>21/01/2019</a:t>
            </a:fld>
            <a:endParaRPr lang="it-IT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fld id="{D9F912AB-2776-42F2-A957-313FC7EFEDB9}" type="slidenum">
              <a:rPr lang="it-IT" smtClean="0"/>
              <a:pPr algn="r" rtl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jpeg>
</file>

<file path=ppt/media/image15.jpg>
</file>

<file path=ppt/media/image16.png>
</file>

<file path=ppt/media/image17.png>
</file>

<file path=ppt/media/image18.jpg>
</file>

<file path=ppt/media/image19.jpg>
</file>

<file path=ppt/media/image2.jpg>
</file>

<file path=ppt/media/image20.jpg>
</file>

<file path=ppt/media/image21.jpg>
</file>

<file path=ppt/media/image22.jpeg>
</file>

<file path=ppt/media/image23.jpg>
</file>

<file path=ppt/media/image24.png>
</file>

<file path=ppt/media/image25.png>
</file>

<file path=ppt/media/image26.jpg>
</file>

<file path=ppt/media/image27.jpeg>
</file>

<file path=ppt/media/image28.jpeg>
</file>

<file path=ppt/media/image29.jpeg>
</file>

<file path=ppt/media/image3.png>
</file>

<file path=ppt/media/image30.jpeg>
</file>

<file path=ppt/media/image31.png>
</file>

<file path=ppt/media/image32.jpeg>
</file>

<file path=ppt/media/image33.png>
</file>

<file path=ppt/media/image34.png>
</file>

<file path=ppt/media/image35.png>
</file>

<file path=ppt/media/image36.png>
</file>

<file path=ppt/media/image37.png>
</file>

<file path=ppt/media/image38.gif>
</file>

<file path=ppt/media/image39.png>
</file>

<file path=ppt/media/image4.jpg>
</file>

<file path=ppt/media/image40.jpg>
</file>

<file path=ppt/media/image41.jpeg>
</file>

<file path=ppt/media/image42.gif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gif>
</file>

<file path=ppt/media/image5.png>
</file>

<file path=ppt/media/image50.png>
</file>

<file path=ppt/media/image51.gif>
</file>

<file path=ppt/media/image52.png>
</file>

<file path=ppt/media/image53.png>
</file>

<file path=ppt/media/image54.png>
</file>

<file path=ppt/media/image55.png>
</file>

<file path=ppt/media/image56.jpeg>
</file>

<file path=ppt/media/image57.png>
</file>

<file path=ppt/media/image58.png>
</file>

<file path=ppt/media/image59.gif>
</file>

<file path=ppt/media/image6.jpeg>
</file>

<file path=ppt/media/image60.gif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it-IT" noProof="0" dirty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rtl="0">
              <a:defRPr sz="1200"/>
            </a:lvl1pPr>
          </a:lstStyle>
          <a:p>
            <a:fld id="{5CDC68C7-8623-4451-B071-5021073ABB13}" type="datetime1">
              <a:rPr lang="it-IT" smtClean="0"/>
              <a:pPr/>
              <a:t>21/01/2019</a:t>
            </a:fld>
            <a:endParaRPr lang="it-IT" dirty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it-IT" noProof="0" dirty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 rtl="0"/>
            <a:r>
              <a:rPr lang="it-IT" noProof="0" dirty="0"/>
              <a:t>Secondo livello</a:t>
            </a:r>
          </a:p>
          <a:p>
            <a:pPr lvl="2" rtl="0"/>
            <a:r>
              <a:rPr lang="it-IT" noProof="0" dirty="0"/>
              <a:t>Terzo livello</a:t>
            </a:r>
          </a:p>
          <a:p>
            <a:pPr lvl="3" rtl="0"/>
            <a:r>
              <a:rPr lang="it-IT" noProof="0" dirty="0"/>
              <a:t>Quarto livello</a:t>
            </a:r>
          </a:p>
          <a:p>
            <a:pPr lvl="4" rtl="0"/>
            <a:r>
              <a:rPr lang="it-IT" noProof="0" dirty="0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it-IT" noProof="0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rtl="0">
              <a:defRPr sz="1200"/>
            </a:lvl1pPr>
          </a:lstStyle>
          <a:p>
            <a:fld id="{F93199CD-3E1B-4AE6-990F-76F925F5EA9F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rtlCol="0" anchor="b">
            <a:normAutofit/>
          </a:bodyPr>
          <a:lstStyle>
            <a:lvl1pPr algn="l" rtl="0"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  <a:endParaRPr lang="it-IT" noProof="0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it-IT" noProof="0"/>
              <a:t>Fare clic per modificare lo stile del sottotitolo dello schema</a:t>
            </a:r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  <a:endParaRPr lang="it-IT" noProof="0" dirty="0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 rtl="0"/>
            <a:r>
              <a:rPr lang="it-IT" noProof="0" dirty="0"/>
              <a:t>Secondo livello</a:t>
            </a:r>
          </a:p>
          <a:p>
            <a:pPr lvl="2" rtl="0"/>
            <a:r>
              <a:rPr lang="it-IT" noProof="0" dirty="0"/>
              <a:t>Terzo livello</a:t>
            </a:r>
          </a:p>
          <a:p>
            <a:pPr lvl="3" rtl="0"/>
            <a:r>
              <a:rPr lang="it-IT" noProof="0" dirty="0"/>
              <a:t>Quarto livello</a:t>
            </a:r>
          </a:p>
          <a:p>
            <a:pPr lvl="4" rtl="0"/>
            <a:r>
              <a:rPr lang="it-IT" noProof="0" dirty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7A157AA-52B0-4F49-B3D4-496D41D1B509}" type="datetime1">
              <a:rPr lang="it-IT" smtClean="0"/>
              <a:pPr/>
              <a:t>21/01/2019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 rtlCol="0"/>
          <a:lstStyle/>
          <a:p>
            <a:pPr rtl="0"/>
            <a:r>
              <a:rPr lang="it-IT" noProof="0"/>
              <a:t>Fare clic per modificare lo stile del titolo dello schema</a:t>
            </a:r>
            <a:endParaRPr lang="it-IT" noProof="0" dirty="0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 hasCustomPrompt="1"/>
          </p:nvPr>
        </p:nvSpPr>
        <p:spPr>
          <a:xfrm>
            <a:off x="1522412" y="381001"/>
            <a:ext cx="7391399" cy="5638800"/>
          </a:xfrm>
        </p:spPr>
        <p:txBody>
          <a:bodyPr vert="eaVert" rtlCol="0"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 rtl="0"/>
            <a:r>
              <a:rPr lang="it-IT" noProof="0" dirty="0"/>
              <a:t>Secondo livello</a:t>
            </a:r>
          </a:p>
          <a:p>
            <a:pPr lvl="2" rtl="0"/>
            <a:r>
              <a:rPr lang="it-IT" noProof="0" dirty="0"/>
              <a:t>Terzo livello</a:t>
            </a:r>
          </a:p>
          <a:p>
            <a:pPr lvl="3" rtl="0"/>
            <a:r>
              <a:rPr lang="it-IT" noProof="0" dirty="0"/>
              <a:t>Quarto livello</a:t>
            </a:r>
          </a:p>
          <a:p>
            <a:pPr lvl="4" rtl="0"/>
            <a:r>
              <a:rPr lang="it-IT" noProof="0" dirty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17CA2BFF-AAA8-41C8-A69D-80CC7249AD61}" type="datetime1">
              <a:rPr lang="it-IT" smtClean="0"/>
              <a:pPr/>
              <a:t>21/01/2019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  <a:endParaRPr lang="it-IT" noProof="0" dirty="0"/>
          </a:p>
        </p:txBody>
      </p:sp>
      <p:sp>
        <p:nvSpPr>
          <p:cNvPr id="3" name="Segnaposto contenut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>
            <a:lvl5pPr algn="l" rtl="0">
              <a:defRPr/>
            </a:lvl5pPr>
            <a:lvl6pPr algn="l" rtl="0">
              <a:defRPr/>
            </a:lvl6pPr>
          </a:lstStyle>
          <a:p>
            <a:pPr lvl="0"/>
            <a:r>
              <a:rPr lang="it-IT" dirty="0"/>
              <a:t>Fare clic per modificare stili del testo dello schema</a:t>
            </a:r>
          </a:p>
          <a:p>
            <a:pPr lvl="1" rtl="0"/>
            <a:r>
              <a:rPr lang="it-IT" noProof="0" dirty="0"/>
              <a:t>Secondo livello</a:t>
            </a:r>
          </a:p>
          <a:p>
            <a:pPr lvl="2" rtl="0"/>
            <a:r>
              <a:rPr lang="it-IT" noProof="0" dirty="0"/>
              <a:t>Terzo livello</a:t>
            </a:r>
          </a:p>
          <a:p>
            <a:pPr lvl="3" rtl="0"/>
            <a:r>
              <a:rPr lang="it-IT" noProof="0" dirty="0"/>
              <a:t>Quarto livello</a:t>
            </a:r>
          </a:p>
          <a:p>
            <a:pPr lvl="4" rtl="0"/>
            <a:r>
              <a:rPr lang="it-IT" noProof="0" dirty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14492DBE-BBC3-4A28-A909-35593DADC5C7}" type="datetime1">
              <a:rPr lang="it-IT" smtClean="0"/>
              <a:pPr/>
              <a:t>21/01/2019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rtlCol="0" anchor="b">
            <a:normAutofit/>
          </a:bodyPr>
          <a:lstStyle>
            <a:lvl1pPr algn="l" rtl="0">
              <a:lnSpc>
                <a:spcPct val="80000"/>
              </a:lnSpc>
              <a:defRPr sz="4800" b="0" cap="none" baseline="0"/>
            </a:lvl1pPr>
          </a:lstStyle>
          <a:p>
            <a:pPr rtl="0"/>
            <a:r>
              <a:rPr lang="it-IT" noProof="0"/>
              <a:t>Fare clic per modificare lo stile del titolo dello schema</a:t>
            </a:r>
            <a:endParaRPr lang="it-IT" noProof="0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 hasCustomPrompt="1"/>
          </p:nvPr>
        </p:nvSpPr>
        <p:spPr>
          <a:xfrm>
            <a:off x="1065213" y="5410200"/>
            <a:ext cx="8687333" cy="609601"/>
          </a:xfrm>
        </p:spPr>
        <p:txBody>
          <a:bodyPr rtlCol="0" anchor="t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l" rtl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dirty="0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BC4CE4E-6BDC-4433-87C5-0DA27E562036}" type="datetime1">
              <a:rPr lang="it-IT" smtClean="0"/>
              <a:pPr/>
              <a:t>21/01/2019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  <a:endParaRPr lang="it-IT" noProof="0" dirty="0"/>
          </a:p>
        </p:txBody>
      </p:sp>
      <p:sp>
        <p:nvSpPr>
          <p:cNvPr id="3" name="Segnaposto contenuto 2"/>
          <p:cNvSpPr>
            <a:spLocks noGrp="1"/>
          </p:cNvSpPr>
          <p:nvPr>
            <p:ph sz="half" idx="1" hasCustomPrompt="1"/>
          </p:nvPr>
        </p:nvSpPr>
        <p:spPr>
          <a:xfrm>
            <a:off x="1504781" y="1905001"/>
            <a:ext cx="4419599" cy="41148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/>
            <a:r>
              <a:rPr lang="it-IT" dirty="0"/>
              <a:t>Fare clic per modificare stili del testo dello schema</a:t>
            </a:r>
          </a:p>
          <a:p>
            <a:pPr lvl="1" rtl="0"/>
            <a:r>
              <a:rPr lang="it-IT" noProof="0" dirty="0"/>
              <a:t>Secondo livello</a:t>
            </a:r>
          </a:p>
          <a:p>
            <a:pPr lvl="2" rtl="0"/>
            <a:r>
              <a:rPr lang="it-IT" noProof="0" dirty="0"/>
              <a:t>Terzo livello</a:t>
            </a:r>
          </a:p>
          <a:p>
            <a:pPr lvl="3" rtl="0"/>
            <a:r>
              <a:rPr lang="it-IT" noProof="0" dirty="0"/>
              <a:t>Quarto livello</a:t>
            </a:r>
          </a:p>
          <a:p>
            <a:pPr lvl="4" rtl="0"/>
            <a:r>
              <a:rPr lang="it-IT" noProof="0" dirty="0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 hasCustomPrompt="1"/>
          </p:nvPr>
        </p:nvSpPr>
        <p:spPr>
          <a:xfrm>
            <a:off x="6229183" y="1905001"/>
            <a:ext cx="4419600" cy="41148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/>
            <a:r>
              <a:rPr lang="it-IT" dirty="0"/>
              <a:t>Fare clic per modificare stili del testo dello schema</a:t>
            </a:r>
          </a:p>
          <a:p>
            <a:pPr lvl="1" rtl="0"/>
            <a:r>
              <a:rPr lang="it-IT" noProof="0" dirty="0"/>
              <a:t>Secondo livello</a:t>
            </a:r>
          </a:p>
          <a:p>
            <a:pPr lvl="2" rtl="0"/>
            <a:r>
              <a:rPr lang="it-IT" noProof="0" dirty="0"/>
              <a:t>Terzo livello</a:t>
            </a:r>
          </a:p>
          <a:p>
            <a:pPr lvl="3" rtl="0"/>
            <a:r>
              <a:rPr lang="it-IT" noProof="0" dirty="0"/>
              <a:t>Quarto livello</a:t>
            </a:r>
          </a:p>
          <a:p>
            <a:pPr lvl="4" rtl="0"/>
            <a:r>
              <a:rPr lang="it-IT" noProof="0" dirty="0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r>
              <a:rPr lang="it-IT" dirty="0"/>
              <a:t>​</a:t>
            </a:r>
            <a:fld id="{39D2C5AA-0DA3-4C59-A655-F19CFD772404}" type="datetime1">
              <a:rPr lang="it-IT" smtClean="0"/>
              <a:pPr/>
              <a:t>21/01/2019</a:t>
            </a:fld>
            <a:r>
              <a:rPr lang="it-IT" dirty="0"/>
              <a:t>​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l" rtl="0">
              <a:defRPr/>
            </a:lvl1pPr>
          </a:lstStyle>
          <a:p>
            <a:pPr rtl="0"/>
            <a:r>
              <a:rPr lang="it-IT" noProof="0"/>
              <a:t>Fare clic per modificare lo stile del titolo dello schema</a:t>
            </a:r>
            <a:endParaRPr lang="it-IT" noProof="0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 hasCustomPrompt="1"/>
          </p:nvPr>
        </p:nvSpPr>
        <p:spPr>
          <a:xfrm>
            <a:off x="1522411" y="1905000"/>
            <a:ext cx="4416552" cy="762000"/>
          </a:xfrm>
        </p:spPr>
        <p:txBody>
          <a:bodyPr rtlCol="0" anchor="ctr">
            <a:noAutofit/>
          </a:bodyPr>
          <a:lstStyle>
            <a:lvl1pPr marL="0" indent="0" algn="l" rtl="0">
              <a:spcBef>
                <a:spcPts val="0"/>
              </a:spcBef>
              <a:buNone/>
              <a:defRPr sz="1900" b="0" cap="all" spc="200" baseline="0">
                <a:solidFill>
                  <a:schemeClr val="accent1"/>
                </a:solidFill>
              </a:defRPr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/>
            <a:r>
              <a:rPr lang="it-IT" dirty="0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 hasCustomPrompt="1"/>
          </p:nvPr>
        </p:nvSpPr>
        <p:spPr>
          <a:xfrm>
            <a:off x="1522411" y="2743201"/>
            <a:ext cx="4416552" cy="32766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/>
            <a:r>
              <a:rPr lang="it-IT" dirty="0"/>
              <a:t>Fare clic per modificare stili del testo dello schema</a:t>
            </a:r>
          </a:p>
          <a:p>
            <a:pPr lvl="1" rtl="0"/>
            <a:r>
              <a:rPr lang="it-IT" noProof="0" dirty="0"/>
              <a:t>Secondo livello</a:t>
            </a:r>
          </a:p>
          <a:p>
            <a:pPr lvl="2" rtl="0"/>
            <a:r>
              <a:rPr lang="it-IT" noProof="0" dirty="0"/>
              <a:t>Terzo livello</a:t>
            </a:r>
          </a:p>
          <a:p>
            <a:pPr lvl="3" rtl="0"/>
            <a:r>
              <a:rPr lang="it-IT" noProof="0" dirty="0"/>
              <a:t>Quarto livello</a:t>
            </a:r>
          </a:p>
          <a:p>
            <a:pPr lvl="4" rtl="0"/>
            <a:r>
              <a:rPr lang="it-IT" noProof="0" dirty="0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 hasCustomPrompt="1"/>
          </p:nvPr>
        </p:nvSpPr>
        <p:spPr>
          <a:xfrm>
            <a:off x="6249861" y="1905000"/>
            <a:ext cx="4416552" cy="762000"/>
          </a:xfrm>
        </p:spPr>
        <p:txBody>
          <a:bodyPr rtlCol="0" anchor="ctr">
            <a:noAutofit/>
          </a:bodyPr>
          <a:lstStyle>
            <a:lvl1pPr marL="0" indent="0" algn="l" rtl="0">
              <a:spcBef>
                <a:spcPts val="0"/>
              </a:spcBef>
              <a:buNone/>
              <a:defRPr sz="1900" b="0" cap="all" spc="200" baseline="0">
                <a:solidFill>
                  <a:schemeClr val="accent1"/>
                </a:solidFill>
              </a:defRPr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/>
            <a:r>
              <a:rPr lang="it-IT" dirty="0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 hasCustomPrompt="1"/>
          </p:nvPr>
        </p:nvSpPr>
        <p:spPr>
          <a:xfrm>
            <a:off x="6249861" y="2743201"/>
            <a:ext cx="4416552" cy="32766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/>
            <a:r>
              <a:rPr lang="it-IT" dirty="0"/>
              <a:t>Fare clic per modificare stili del testo dello schema</a:t>
            </a:r>
          </a:p>
          <a:p>
            <a:pPr lvl="1" rtl="0"/>
            <a:r>
              <a:rPr lang="it-IT" noProof="0" dirty="0"/>
              <a:t>Secondo livello</a:t>
            </a:r>
          </a:p>
          <a:p>
            <a:pPr lvl="2" rtl="0"/>
            <a:r>
              <a:rPr lang="it-IT" noProof="0" dirty="0"/>
              <a:t>Terzo livello</a:t>
            </a:r>
          </a:p>
          <a:p>
            <a:pPr lvl="3" rtl="0"/>
            <a:r>
              <a:rPr lang="it-IT" noProof="0" dirty="0"/>
              <a:t>Quarto livello</a:t>
            </a:r>
          </a:p>
          <a:p>
            <a:pPr lvl="4" rtl="0"/>
            <a:r>
              <a:rPr lang="it-IT" noProof="0" dirty="0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r>
              <a:rPr lang="it-IT" dirty="0"/>
              <a:t>​</a:t>
            </a:r>
            <a:fld id="{4477D747-ABC6-40AC-BC57-34748F6F8724}" type="datetime1">
              <a:rPr lang="it-IT" smtClean="0"/>
              <a:pPr/>
              <a:t>21/01/2019</a:t>
            </a:fld>
            <a:r>
              <a:rPr lang="it-IT" dirty="0"/>
              <a:t>​</a:t>
            </a:r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 dirty="0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  <a:endParaRPr lang="it-IT" noProof="0" dirty="0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BDDA3C6-2C05-43C6-8484-28141B203A86}" type="datetime1">
              <a:rPr lang="it-IT" smtClean="0"/>
              <a:pPr/>
              <a:t>21/01/2019</a:t>
            </a:fld>
            <a:endParaRPr lang="it-IT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D9ACCD4-0230-4FDA-A408-AA7014F12B43}" type="datetime1">
              <a:rPr lang="it-IT" smtClean="0"/>
              <a:pPr/>
              <a:t>21/01/2019</a:t>
            </a:fld>
            <a:endParaRPr lang="it-IT" dirty="0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rtlCol="0" anchor="b">
            <a:noAutofit/>
          </a:bodyPr>
          <a:lstStyle>
            <a:lvl1pPr algn="l" rtl="0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  <a:endParaRPr lang="it-IT" noProof="0" dirty="0"/>
          </a:p>
        </p:txBody>
      </p:sp>
      <p:sp>
        <p:nvSpPr>
          <p:cNvPr id="3" name="Segnaposto contenuto 2"/>
          <p:cNvSpPr>
            <a:spLocks noGrp="1"/>
          </p:cNvSpPr>
          <p:nvPr>
            <p:ph idx="1" hasCustomPrompt="1"/>
          </p:nvPr>
        </p:nvSpPr>
        <p:spPr>
          <a:xfrm>
            <a:off x="4951414" y="685800"/>
            <a:ext cx="6400800" cy="53340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/>
            <a:r>
              <a:rPr lang="it-IT" dirty="0"/>
              <a:t>Fare clic per modificare stili del testo dello schema</a:t>
            </a:r>
          </a:p>
          <a:p>
            <a:pPr lvl="1" rtl="0"/>
            <a:r>
              <a:rPr lang="it-IT" noProof="0" dirty="0"/>
              <a:t>Secondo livello</a:t>
            </a:r>
          </a:p>
          <a:p>
            <a:pPr lvl="2" rtl="0"/>
            <a:r>
              <a:rPr lang="it-IT" noProof="0" dirty="0"/>
              <a:t>Terzo livello</a:t>
            </a:r>
          </a:p>
          <a:p>
            <a:pPr lvl="3" rtl="0"/>
            <a:r>
              <a:rPr lang="it-IT" noProof="0" dirty="0"/>
              <a:t>Quarto livello</a:t>
            </a:r>
          </a:p>
          <a:p>
            <a:pPr lvl="4" rtl="0"/>
            <a:r>
              <a:rPr lang="it-IT" noProof="0" dirty="0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 hasCustomPrompt="1"/>
          </p:nvPr>
        </p:nvSpPr>
        <p:spPr>
          <a:xfrm>
            <a:off x="1065213" y="4648200"/>
            <a:ext cx="3581399" cy="1371600"/>
          </a:xfrm>
        </p:spPr>
        <p:txBody>
          <a:bodyPr rtlCol="0">
            <a:normAutofit/>
          </a:bodyPr>
          <a:lstStyle>
            <a:lvl1pPr marL="0" indent="0" algn="l" rtl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 algn="l" rtl="0">
              <a:buNone/>
              <a:defRPr sz="1200"/>
            </a:lvl2pPr>
            <a:lvl3pPr marL="914400" indent="0" algn="l" rtl="0">
              <a:buNone/>
              <a:defRPr sz="1000"/>
            </a:lvl3pPr>
            <a:lvl4pPr marL="1371600" indent="0" algn="l" rtl="0">
              <a:buNone/>
              <a:defRPr sz="900"/>
            </a:lvl4pPr>
            <a:lvl5pPr marL="1828800" indent="0" algn="l" rtl="0">
              <a:buNone/>
              <a:defRPr sz="900"/>
            </a:lvl5pPr>
            <a:lvl6pPr marL="2286000" indent="0" algn="l" rtl="0">
              <a:buNone/>
              <a:defRPr sz="900"/>
            </a:lvl6pPr>
            <a:lvl7pPr marL="2743200" indent="0" algn="l" rtl="0">
              <a:buNone/>
              <a:defRPr sz="900"/>
            </a:lvl7pPr>
            <a:lvl8pPr marL="3200400" indent="0" algn="l" rtl="0">
              <a:buNone/>
              <a:defRPr sz="900"/>
            </a:lvl8pPr>
            <a:lvl9pPr marL="3657600" indent="0" algn="l" rtl="0">
              <a:buNone/>
              <a:defRPr sz="900"/>
            </a:lvl9pPr>
          </a:lstStyle>
          <a:p>
            <a:pPr lvl="0"/>
            <a:r>
              <a:rPr lang="it-IT" dirty="0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75BD336-A561-42D4-B53C-C768C8AFC1F4}" type="datetime1">
              <a:rPr lang="it-IT" smtClean="0"/>
              <a:pPr/>
              <a:t>21/01/2019</a:t>
            </a:fld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 rtlCol="0">
            <a:normAutofit/>
          </a:bodyPr>
          <a:lstStyle>
            <a:lvl1pPr marL="0" indent="0" algn="ctr" rtl="0">
              <a:buNone/>
              <a:defRPr sz="2400"/>
            </a:lvl1pPr>
            <a:lvl2pPr marL="457200" indent="0" algn="l" rtl="0">
              <a:buNone/>
              <a:defRPr sz="2800"/>
            </a:lvl2pPr>
            <a:lvl3pPr marL="914400" indent="0" algn="l" rtl="0">
              <a:buNone/>
              <a:defRPr sz="2400"/>
            </a:lvl3pPr>
            <a:lvl4pPr marL="1371600" indent="0" algn="l" rtl="0">
              <a:buNone/>
              <a:defRPr sz="2000"/>
            </a:lvl4pPr>
            <a:lvl5pPr marL="1828800" indent="0" algn="l" rtl="0">
              <a:buNone/>
              <a:defRPr sz="2000"/>
            </a:lvl5pPr>
            <a:lvl6pPr marL="2286000" indent="0" algn="l" rtl="0">
              <a:buNone/>
              <a:defRPr sz="2000"/>
            </a:lvl6pPr>
            <a:lvl7pPr marL="2743200" indent="0" algn="l" rtl="0">
              <a:buNone/>
              <a:defRPr sz="2000"/>
            </a:lvl7pPr>
            <a:lvl8pPr marL="3200400" indent="0" algn="l" rtl="0">
              <a:buNone/>
              <a:defRPr sz="2000"/>
            </a:lvl8pPr>
            <a:lvl9pPr marL="3657600" indent="0" algn="l" rtl="0">
              <a:buNone/>
              <a:defRPr sz="2000"/>
            </a:lvl9pPr>
          </a:lstStyle>
          <a:p>
            <a:pPr rtl="0"/>
            <a:r>
              <a:rPr lang="it-IT" noProof="0"/>
              <a:t>Fare clic sull'icona per inserire un'immagine</a:t>
            </a:r>
            <a:endParaRPr lang="it-IT" noProof="0" dirty="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rtlCol="0" anchor="b">
            <a:normAutofit/>
          </a:bodyPr>
          <a:lstStyle>
            <a:lvl1pPr algn="l" rtl="0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  <a:endParaRPr lang="it-IT" noProof="0" dirty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 hasCustomPrompt="1"/>
          </p:nvPr>
        </p:nvSpPr>
        <p:spPr>
          <a:xfrm>
            <a:off x="1065213" y="4648200"/>
            <a:ext cx="3581399" cy="1371600"/>
          </a:xfrm>
        </p:spPr>
        <p:txBody>
          <a:bodyPr rtlCol="0">
            <a:normAutofit/>
          </a:bodyPr>
          <a:lstStyle>
            <a:lvl1pPr marL="0" indent="0" algn="l" rtl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 algn="l" rtl="0">
              <a:buNone/>
              <a:defRPr sz="1200"/>
            </a:lvl2pPr>
            <a:lvl3pPr marL="914400" indent="0" algn="l" rtl="0">
              <a:buNone/>
              <a:defRPr sz="1000"/>
            </a:lvl3pPr>
            <a:lvl4pPr marL="1371600" indent="0" algn="l" rtl="0">
              <a:buNone/>
              <a:defRPr sz="900"/>
            </a:lvl4pPr>
            <a:lvl5pPr marL="1828800" indent="0" algn="l" rtl="0">
              <a:buNone/>
              <a:defRPr sz="900"/>
            </a:lvl5pPr>
            <a:lvl6pPr marL="2286000" indent="0" algn="l" rtl="0">
              <a:buNone/>
              <a:defRPr sz="900"/>
            </a:lvl6pPr>
            <a:lvl7pPr marL="2743200" indent="0" algn="l" rtl="0">
              <a:buNone/>
              <a:defRPr sz="900"/>
            </a:lvl7pPr>
            <a:lvl8pPr marL="3200400" indent="0" algn="l" rtl="0">
              <a:buNone/>
              <a:defRPr sz="900"/>
            </a:lvl8pPr>
            <a:lvl9pPr marL="3657600" indent="0" algn="l" rtl="0">
              <a:buNone/>
              <a:defRPr sz="900"/>
            </a:lvl9pPr>
          </a:lstStyle>
          <a:p>
            <a:pPr lvl="0"/>
            <a:r>
              <a:rPr lang="it-IT" dirty="0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63A98978-DDCB-4322-90DA-759B156EAB4D}" type="datetime1">
              <a:rPr lang="it-IT" smtClean="0"/>
              <a:pPr/>
              <a:t>21/01/2019</a:t>
            </a:fld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it-IT" noProof="0" smtClean="0"/>
              <a:pPr rtl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it-IT" noProof="0" dirty="0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 rtl="0"/>
            <a:r>
              <a:rPr lang="it-IT" noProof="0" dirty="0"/>
              <a:t>Secondo livello</a:t>
            </a:r>
          </a:p>
          <a:p>
            <a:pPr lvl="2" rtl="0"/>
            <a:r>
              <a:rPr lang="it-IT" noProof="0" dirty="0"/>
              <a:t>Terzo livello</a:t>
            </a:r>
          </a:p>
          <a:p>
            <a:pPr lvl="3" rtl="0"/>
            <a:r>
              <a:rPr lang="it-IT" noProof="0" dirty="0"/>
              <a:t>Quarto livello</a:t>
            </a:r>
          </a:p>
          <a:p>
            <a:pPr lvl="4" rtl="0"/>
            <a:r>
              <a:rPr lang="it-IT" noProof="0" dirty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rtl="0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FDDE53-CDF8-4A6F-B68E-C9BDF459CFED}" type="datetime1">
              <a:rPr lang="it-IT" smtClean="0"/>
              <a:pPr/>
              <a:t>21/01/2019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rtl="0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it-IT" noProof="0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rtl="0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1.jpg"/><Relationship Id="rId4" Type="http://schemas.openxmlformats.org/officeDocument/2006/relationships/image" Target="../media/image20.jp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1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gif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eg"/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gif"/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45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9.xml"/><Relationship Id="rId4" Type="http://schemas.openxmlformats.org/officeDocument/2006/relationships/comments" Target="../comments/commen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9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9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9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gif"/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9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51.gi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9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54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9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jpe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58.png"/><Relationship Id="rId4" Type="http://schemas.openxmlformats.org/officeDocument/2006/relationships/image" Target="../media/image57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gif"/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9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gif"/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/>
          <p:cNvSpPr>
            <a:spLocks noGrp="1"/>
          </p:cNvSpPr>
          <p:nvPr>
            <p:ph type="ctrTitle"/>
          </p:nvPr>
        </p:nvSpPr>
        <p:spPr>
          <a:xfrm>
            <a:off x="1065213" y="1844824"/>
            <a:ext cx="8229600" cy="2895600"/>
          </a:xfrm>
        </p:spPr>
        <p:txBody>
          <a:bodyPr rtlCol="0"/>
          <a:lstStyle/>
          <a:p>
            <a:pPr rtl="0"/>
            <a:r>
              <a:rPr lang="it-IT" dirty="0"/>
              <a:t>Progetto Infiniti 2.0</a:t>
            </a:r>
            <a:endParaRPr lang="en-US" dirty="0"/>
          </a:p>
        </p:txBody>
      </p:sp>
      <p:sp>
        <p:nvSpPr>
          <p:cNvPr id="4" name="Sottotitolo 3"/>
          <p:cNvSpPr>
            <a:spLocks noGrp="1"/>
          </p:cNvSpPr>
          <p:nvPr>
            <p:ph type="subTitle" idx="1"/>
          </p:nvPr>
        </p:nvSpPr>
        <p:spPr>
          <a:xfrm>
            <a:off x="1065213" y="4770818"/>
            <a:ext cx="8229600" cy="386374"/>
          </a:xfrm>
        </p:spPr>
        <p:txBody>
          <a:bodyPr rtlCol="0"/>
          <a:lstStyle/>
          <a:p>
            <a:pPr rtl="0"/>
            <a:r>
              <a:rPr lang="it-IT" dirty="0"/>
              <a:t>Antonio </a:t>
            </a:r>
            <a:r>
              <a:rPr lang="it-IT" dirty="0" err="1"/>
              <a:t>fasulo</a:t>
            </a:r>
            <a:r>
              <a:rPr lang="it-IT" dirty="0"/>
              <a:t>  - Francesco Garofalo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48F48D26-8401-43F2-96AC-48DE271D14D0}"/>
              </a:ext>
            </a:extLst>
          </p:cNvPr>
          <p:cNvSpPr txBox="1"/>
          <p:nvPr/>
        </p:nvSpPr>
        <p:spPr>
          <a:xfrm>
            <a:off x="5660" y="10986"/>
            <a:ext cx="70335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Progetto</a:t>
            </a:r>
            <a:r>
              <a:rPr lang="en-US" dirty="0"/>
              <a:t> di </a:t>
            </a:r>
            <a:r>
              <a:rPr lang="it-IT" dirty="0"/>
              <a:t>INGEGNERIA, GESTIONE ED EVOLUZIONE DEL SOFTWARE</a:t>
            </a:r>
            <a:endParaRPr lang="en-US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8FBE6473-7919-4420-8F47-0F85E7370CBE}"/>
              </a:ext>
            </a:extLst>
          </p:cNvPr>
          <p:cNvSpPr txBox="1"/>
          <p:nvPr/>
        </p:nvSpPr>
        <p:spPr>
          <a:xfrm>
            <a:off x="9550796" y="0"/>
            <a:ext cx="2520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Professore</a:t>
            </a:r>
            <a:r>
              <a:rPr lang="en-US" dirty="0"/>
              <a:t> A. De Lucia</a:t>
            </a:r>
          </a:p>
        </p:txBody>
      </p:sp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59E7F9F9-1D66-4135-BE64-444A01D8D6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9040" y="147165"/>
            <a:ext cx="7710744" cy="49259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Hardware/Software mapping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C934A11D-1CC9-45B7-BFA1-91E9F764E5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26444" y="6215063"/>
            <a:ext cx="2333704" cy="304362"/>
          </a:xfrm>
        </p:spPr>
        <p:txBody>
          <a:bodyPr>
            <a:normAutofit fontScale="92500" lnSpcReduction="10000"/>
          </a:bodyPr>
          <a:lstStyle/>
          <a:p>
            <a:r>
              <a:rPr lang="en-US" dirty="0" err="1"/>
              <a:t>Architettura</a:t>
            </a:r>
            <a:r>
              <a:rPr lang="en-US" dirty="0"/>
              <a:t> Three Tier</a:t>
            </a:r>
          </a:p>
        </p:txBody>
      </p:sp>
      <p:pic>
        <p:nvPicPr>
          <p:cNvPr id="5126" name="Picture 6">
            <a:extLst>
              <a:ext uri="{FF2B5EF4-FFF2-40B4-BE49-F238E27FC236}">
                <a16:creationId xmlns:a16="http://schemas.microsoft.com/office/drawing/2014/main" id="{24BE4848-B31D-4A4E-AEF8-ADE1D08EA6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9040" y="1268760"/>
            <a:ext cx="7508513" cy="4621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4899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2">
            <a:extLst>
              <a:ext uri="{FF2B5EF4-FFF2-40B4-BE49-F238E27FC236}">
                <a16:creationId xmlns:a16="http://schemas.microsoft.com/office/drawing/2014/main" id="{ADCEA6A2-DE79-4F29-BFEC-07B70BCDF55F}"/>
              </a:ext>
            </a:extLst>
          </p:cNvPr>
          <p:cNvSpPr txBox="1">
            <a:spLocks/>
          </p:cNvSpPr>
          <p:nvPr/>
        </p:nvSpPr>
        <p:spPr>
          <a:xfrm>
            <a:off x="2239040" y="147165"/>
            <a:ext cx="7710744" cy="49259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dirty="0"/>
              <a:t>Interfacce</a:t>
            </a:r>
            <a:r>
              <a:rPr lang="en-US" dirty="0"/>
              <a:t> 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54F13D0E-B7EF-444E-8528-14E32FE8B148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124" y="1419225"/>
            <a:ext cx="4962525" cy="4962525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49BF9CED-D2CE-4882-81D4-7DFC33110D5A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2165" y="3861048"/>
            <a:ext cx="3152775" cy="2390775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786EF1C3-CC3E-4794-A095-B3B6A7A100D4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8348" y="1419225"/>
            <a:ext cx="3629025" cy="2009775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84516D80-4930-4C05-A25A-0591251227DF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8302" y="4051547"/>
            <a:ext cx="3152775" cy="2009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132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2">
            <a:extLst>
              <a:ext uri="{FF2B5EF4-FFF2-40B4-BE49-F238E27FC236}">
                <a16:creationId xmlns:a16="http://schemas.microsoft.com/office/drawing/2014/main" id="{ADCEA6A2-DE79-4F29-BFEC-07B70BCDF55F}"/>
              </a:ext>
            </a:extLst>
          </p:cNvPr>
          <p:cNvSpPr txBox="1">
            <a:spLocks/>
          </p:cNvSpPr>
          <p:nvPr/>
        </p:nvSpPr>
        <p:spPr>
          <a:xfrm>
            <a:off x="2239040" y="147165"/>
            <a:ext cx="7710744" cy="49259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dirty="0"/>
              <a:t>Gestioni</a:t>
            </a:r>
            <a:endParaRPr lang="en-US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DDAE51EE-FD2F-4E33-B704-ADB32B30AB6B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6040" y="806637"/>
            <a:ext cx="6696744" cy="587412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30546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2">
            <a:extLst>
              <a:ext uri="{FF2B5EF4-FFF2-40B4-BE49-F238E27FC236}">
                <a16:creationId xmlns:a16="http://schemas.microsoft.com/office/drawing/2014/main" id="{ADCEA6A2-DE79-4F29-BFEC-07B70BCDF55F}"/>
              </a:ext>
            </a:extLst>
          </p:cNvPr>
          <p:cNvSpPr txBox="1">
            <a:spLocks/>
          </p:cNvSpPr>
          <p:nvPr/>
        </p:nvSpPr>
        <p:spPr>
          <a:xfrm>
            <a:off x="2239040" y="147165"/>
            <a:ext cx="7710744" cy="49259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dirty="0" err="1"/>
              <a:t>Entity</a:t>
            </a:r>
            <a:r>
              <a:rPr lang="it-IT" dirty="0"/>
              <a:t> &amp; DB</a:t>
            </a:r>
            <a:endParaRPr lang="en-US" dirty="0"/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BA1AF49E-98C4-454C-9868-ED27525F38C6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829" y="1412774"/>
            <a:ext cx="4200525" cy="5057775"/>
          </a:xfrm>
          <a:prstGeom prst="rect">
            <a:avLst/>
          </a:prstGeom>
        </p:spPr>
      </p:pic>
      <p:pic>
        <p:nvPicPr>
          <p:cNvPr id="2" name="Immagine 1">
            <a:extLst>
              <a:ext uri="{FF2B5EF4-FFF2-40B4-BE49-F238E27FC236}">
                <a16:creationId xmlns:a16="http://schemas.microsoft.com/office/drawing/2014/main" id="{577BC091-1DDA-4BFF-BA18-6EABD55AE8C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893" t="18500" r="22840" b="5649"/>
          <a:stretch/>
        </p:blipFill>
        <p:spPr>
          <a:xfrm>
            <a:off x="6122474" y="1340767"/>
            <a:ext cx="5616624" cy="520179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67428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olo 12"/>
          <p:cNvSpPr>
            <a:spLocks noGrp="1"/>
          </p:cNvSpPr>
          <p:nvPr>
            <p:ph type="title"/>
          </p:nvPr>
        </p:nvSpPr>
        <p:spPr>
          <a:xfrm>
            <a:off x="1341884" y="260648"/>
            <a:ext cx="9144001" cy="671736"/>
          </a:xfrm>
        </p:spPr>
        <p:txBody>
          <a:bodyPr rtlCol="0">
            <a:normAutofit/>
          </a:bodyPr>
          <a:lstStyle/>
          <a:p>
            <a:pPr algn="ctr" rtl="0"/>
            <a:r>
              <a:rPr lang="en-US" sz="3200" dirty="0"/>
              <a:t>Change request</a:t>
            </a:r>
          </a:p>
        </p:txBody>
      </p:sp>
      <p:sp>
        <p:nvSpPr>
          <p:cNvPr id="14" name="Segnaposto contenuto 13"/>
          <p:cNvSpPr>
            <a:spLocks noGrp="1"/>
          </p:cNvSpPr>
          <p:nvPr>
            <p:ph idx="1"/>
          </p:nvPr>
        </p:nvSpPr>
        <p:spPr>
          <a:xfrm>
            <a:off x="5590356" y="2132856"/>
            <a:ext cx="6192688" cy="2592288"/>
          </a:xfrm>
        </p:spPr>
        <p:txBody>
          <a:bodyPr rtlCol="0">
            <a:normAutofit/>
          </a:bodyPr>
          <a:lstStyle/>
          <a:p>
            <a:pPr marL="231775" lvl="1" indent="0">
              <a:buNone/>
            </a:pPr>
            <a:r>
              <a:rPr lang="it-IT" sz="2400" dirty="0"/>
              <a:t>La richiesta di modifica prevede l’aggiunta all’interno della </a:t>
            </a:r>
            <a:r>
              <a:rPr lang="it-IT" sz="2400" dirty="0" err="1"/>
              <a:t>HomePage</a:t>
            </a:r>
            <a:r>
              <a:rPr lang="it-IT" sz="2400" dirty="0"/>
              <a:t> di una sezione che permette la visualizzazione dei prodotti in offerta.</a:t>
            </a:r>
          </a:p>
          <a:p>
            <a:pPr marL="231775" lvl="1" indent="0">
              <a:buNone/>
            </a:pPr>
            <a:r>
              <a:rPr lang="it-IT" sz="2400" dirty="0"/>
              <a:t>Inoltre, viene garantito ad ogni utente la possibilità di mettere in offerta un prodotto precedentemente inserito.</a:t>
            </a:r>
            <a:endParaRPr lang="it-IT" dirty="0"/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0F99A8D7-F5D6-4DE7-B540-A72D71CC2C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523" t="65750" r="34209" b="2751"/>
          <a:stretch/>
        </p:blipFill>
        <p:spPr>
          <a:xfrm>
            <a:off x="405781" y="2483957"/>
            <a:ext cx="4914222" cy="1890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242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olo 12">
            <a:extLst>
              <a:ext uri="{FF2B5EF4-FFF2-40B4-BE49-F238E27FC236}">
                <a16:creationId xmlns:a16="http://schemas.microsoft.com/office/drawing/2014/main" id="{3869B32E-992A-479B-8035-0CFAF7996C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1" y="116632"/>
            <a:ext cx="9144001" cy="671736"/>
          </a:xfrm>
        </p:spPr>
        <p:txBody>
          <a:bodyPr rtlCol="0">
            <a:normAutofit/>
          </a:bodyPr>
          <a:lstStyle/>
          <a:p>
            <a:pPr algn="ctr" rtl="0"/>
            <a:r>
              <a:rPr lang="en-US" sz="3200" dirty="0"/>
              <a:t>Impact Analysis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1507EA4-7ADF-454C-BAC7-2B5C9D6FBF76}"/>
              </a:ext>
            </a:extLst>
          </p:cNvPr>
          <p:cNvSpPr txBox="1"/>
          <p:nvPr/>
        </p:nvSpPr>
        <p:spPr>
          <a:xfrm>
            <a:off x="549796" y="2564904"/>
            <a:ext cx="451139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800" dirty="0"/>
              <a:t>A questo punto bisogna controllare su quali aree la modifica urterà (Impact Set) per poter verificare anche lo studio di fattibilità.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10663D0A-FF08-4672-B6DB-B249CE8EEE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0436" y="1783288"/>
            <a:ext cx="381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869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olo 12">
            <a:extLst>
              <a:ext uri="{FF2B5EF4-FFF2-40B4-BE49-F238E27FC236}">
                <a16:creationId xmlns:a16="http://schemas.microsoft.com/office/drawing/2014/main" id="{3869B32E-992A-479B-8035-0CFAF7996C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671736"/>
          </a:xfrm>
        </p:spPr>
        <p:txBody>
          <a:bodyPr rtlCol="0">
            <a:normAutofit fontScale="90000"/>
          </a:bodyPr>
          <a:lstStyle/>
          <a:p>
            <a:pPr algn="ctr" rtl="0"/>
            <a:r>
              <a:rPr lang="en-US" dirty="0"/>
              <a:t>Sequence Diagram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9E94D435-84B5-42A5-A4CF-2E7B30F5DF3E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4252" y="2060848"/>
            <a:ext cx="7169785" cy="3892601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373BB17D-D2C8-4B19-95B8-8C9544298552}"/>
              </a:ext>
            </a:extLst>
          </p:cNvPr>
          <p:cNvSpPr txBox="1"/>
          <p:nvPr/>
        </p:nvSpPr>
        <p:spPr>
          <a:xfrm>
            <a:off x="549796" y="3400679"/>
            <a:ext cx="33123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/>
              <a:t>Permettere all’utente di poter ricercare anche i prodotti in offerta.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97DD32FC-F721-41A8-B784-076763E04282}"/>
              </a:ext>
            </a:extLst>
          </p:cNvPr>
          <p:cNvSpPr/>
          <p:nvPr/>
        </p:nvSpPr>
        <p:spPr>
          <a:xfrm>
            <a:off x="6094412" y="3573016"/>
            <a:ext cx="2088232" cy="144016"/>
          </a:xfrm>
          <a:prstGeom prst="roundRect">
            <a:avLst/>
          </a:prstGeom>
          <a:solidFill>
            <a:srgbClr val="FF0000">
              <a:alpha val="50000"/>
            </a:srgb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2223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olo 12">
            <a:extLst>
              <a:ext uri="{FF2B5EF4-FFF2-40B4-BE49-F238E27FC236}">
                <a16:creationId xmlns:a16="http://schemas.microsoft.com/office/drawing/2014/main" id="{3869B32E-992A-479B-8035-0CFAF7996C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3" y="188640"/>
            <a:ext cx="9144001" cy="671736"/>
          </a:xfrm>
        </p:spPr>
        <p:txBody>
          <a:bodyPr rtlCol="0">
            <a:normAutofit/>
          </a:bodyPr>
          <a:lstStyle/>
          <a:p>
            <a:pPr algn="ctr" rtl="0"/>
            <a:r>
              <a:rPr lang="en-US" sz="3200" dirty="0"/>
              <a:t>Sequence Diagram – </a:t>
            </a:r>
            <a:r>
              <a:rPr lang="en-US" sz="3200" dirty="0" err="1"/>
              <a:t>Modifica</a:t>
            </a:r>
            <a:r>
              <a:rPr lang="en-US" sz="3200" dirty="0"/>
              <a:t> </a:t>
            </a:r>
            <a:r>
              <a:rPr lang="en-US" sz="3200" dirty="0" err="1"/>
              <a:t>Prodotto</a:t>
            </a:r>
            <a:endParaRPr lang="en-US" sz="3200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373BB17D-D2C8-4B19-95B8-8C9544298552}"/>
              </a:ext>
            </a:extLst>
          </p:cNvPr>
          <p:cNvSpPr txBox="1"/>
          <p:nvPr/>
        </p:nvSpPr>
        <p:spPr>
          <a:xfrm>
            <a:off x="981844" y="2974935"/>
            <a:ext cx="33123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/>
              <a:t>Possibilità di poter modificare un prodotto 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65A6260E-E622-4332-B43E-2794ADF07087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2244" y="1412776"/>
            <a:ext cx="6624737" cy="462540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07120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olo 12">
            <a:extLst>
              <a:ext uri="{FF2B5EF4-FFF2-40B4-BE49-F238E27FC236}">
                <a16:creationId xmlns:a16="http://schemas.microsoft.com/office/drawing/2014/main" id="{3869B32E-992A-479B-8035-0CFAF7996C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1" y="116632"/>
            <a:ext cx="9144001" cy="671736"/>
          </a:xfrm>
        </p:spPr>
        <p:txBody>
          <a:bodyPr rtlCol="0">
            <a:normAutofit/>
          </a:bodyPr>
          <a:lstStyle/>
          <a:p>
            <a:pPr algn="ctr" rtl="0"/>
            <a:r>
              <a:rPr lang="en-US" sz="3200" dirty="0"/>
              <a:t>Impact Analysis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218FE3BB-347B-4E3F-A258-C2ACF34EC2A7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756" y="1916832"/>
            <a:ext cx="3888432" cy="3872393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CE4BEE49-7084-473D-BA5E-59E9D42112FD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6220" y="1869052"/>
            <a:ext cx="4248472" cy="3973181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C9015002-C899-4D04-9730-0270AB667E0C}"/>
              </a:ext>
            </a:extLst>
          </p:cNvPr>
          <p:cNvPicPr/>
          <p:nvPr/>
        </p:nvPicPr>
        <p:blipFill rotWithShape="1">
          <a:blip r:embed="rId4"/>
          <a:srcRect l="37545" t="36948" r="47835" b="27432"/>
          <a:stretch/>
        </p:blipFill>
        <p:spPr bwMode="auto">
          <a:xfrm>
            <a:off x="8920880" y="2149005"/>
            <a:ext cx="2238375" cy="340804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Rettangolo 5">
            <a:extLst>
              <a:ext uri="{FF2B5EF4-FFF2-40B4-BE49-F238E27FC236}">
                <a16:creationId xmlns:a16="http://schemas.microsoft.com/office/drawing/2014/main" id="{5429BF2C-6C16-4F9C-A708-DA2DE97CABC6}"/>
              </a:ext>
            </a:extLst>
          </p:cNvPr>
          <p:cNvSpPr/>
          <p:nvPr/>
        </p:nvSpPr>
        <p:spPr>
          <a:xfrm>
            <a:off x="9118748" y="4941168"/>
            <a:ext cx="1152525" cy="266700"/>
          </a:xfrm>
          <a:prstGeom prst="rect">
            <a:avLst/>
          </a:prstGeom>
          <a:gradFill flip="none" rotWithShape="1">
            <a:gsLst>
              <a:gs pos="0">
                <a:schemeClr val="accent3">
                  <a:tint val="100000"/>
                  <a:shade val="100000"/>
                  <a:satMod val="130000"/>
                  <a:alpha val="0"/>
                  <a:lumMod val="88000"/>
                </a:schemeClr>
              </a:gs>
              <a:gs pos="100000">
                <a:schemeClr val="accent3">
                  <a:tint val="50000"/>
                  <a:shade val="100000"/>
                  <a:satMod val="3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274328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olo 12">
            <a:extLst>
              <a:ext uri="{FF2B5EF4-FFF2-40B4-BE49-F238E27FC236}">
                <a16:creationId xmlns:a16="http://schemas.microsoft.com/office/drawing/2014/main" id="{3869B32E-992A-479B-8035-0CFAF7996C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671736"/>
          </a:xfrm>
        </p:spPr>
        <p:txBody>
          <a:bodyPr rtlCol="0">
            <a:normAutofit fontScale="90000"/>
          </a:bodyPr>
          <a:lstStyle/>
          <a:p>
            <a:pPr algn="ctr" rtl="0"/>
            <a:r>
              <a:rPr lang="en-US" dirty="0"/>
              <a:t>Forward engineering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1507EA4-7ADF-454C-BAC7-2B5C9D6FBF76}"/>
              </a:ext>
            </a:extLst>
          </p:cNvPr>
          <p:cNvSpPr txBox="1"/>
          <p:nvPr/>
        </p:nvSpPr>
        <p:spPr>
          <a:xfrm>
            <a:off x="441595" y="2712412"/>
            <a:ext cx="370868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000" dirty="0"/>
              <a:t>Col processo di </a:t>
            </a:r>
            <a:r>
              <a:rPr lang="it-IT" sz="2000" dirty="0" err="1"/>
              <a:t>Forward</a:t>
            </a:r>
            <a:r>
              <a:rPr lang="it-IT" sz="2000" dirty="0"/>
              <a:t> è possibile creare una nuova versione del sistema software, che dopo un accurato processo di reverse, risulterà esser integrato di tutte le attività presenti all’interno della Change </a:t>
            </a:r>
            <a:r>
              <a:rPr lang="it-IT" sz="2000" dirty="0" err="1"/>
              <a:t>Request</a:t>
            </a:r>
            <a:r>
              <a:rPr lang="it-IT" sz="2000" dirty="0"/>
              <a:t>.</a:t>
            </a:r>
          </a:p>
        </p:txBody>
      </p:sp>
      <p:pic>
        <p:nvPicPr>
          <p:cNvPr id="3074" name="Picture 2" descr="Sicurezza cantieri | Geostudiorsm">
            <a:extLst>
              <a:ext uri="{FF2B5EF4-FFF2-40B4-BE49-F238E27FC236}">
                <a16:creationId xmlns:a16="http://schemas.microsoft.com/office/drawing/2014/main" id="{160201B2-0EE0-4AA6-A672-CC24A830DA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2284" y="2060847"/>
            <a:ext cx="6938930" cy="3549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8160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olo 12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527720"/>
          </a:xfrm>
        </p:spPr>
        <p:txBody>
          <a:bodyPr rtlCol="0">
            <a:normAutofit fontScale="90000"/>
          </a:bodyPr>
          <a:lstStyle/>
          <a:p>
            <a:pPr algn="ctr" rtl="0"/>
            <a:r>
              <a:rPr lang="it-IT" dirty="0"/>
              <a:t>Index:</a:t>
            </a:r>
            <a:endParaRPr lang="en-US" dirty="0"/>
          </a:p>
        </p:txBody>
      </p:sp>
      <p:sp>
        <p:nvSpPr>
          <p:cNvPr id="14" name="Segnaposto contenuto 13"/>
          <p:cNvSpPr>
            <a:spLocks noGrp="1"/>
          </p:cNvSpPr>
          <p:nvPr>
            <p:ph idx="1"/>
          </p:nvPr>
        </p:nvSpPr>
        <p:spPr>
          <a:xfrm>
            <a:off x="3430116" y="1412776"/>
            <a:ext cx="5328592" cy="4392488"/>
          </a:xfrm>
        </p:spPr>
        <p:txBody>
          <a:bodyPr rtlCol="0">
            <a:normAutofit fontScale="92500" lnSpcReduction="20000"/>
          </a:bodyPr>
          <a:lstStyle/>
          <a:p>
            <a:r>
              <a:rPr lang="en-US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Sistema </a:t>
            </a:r>
            <a:r>
              <a:rPr lang="en-US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Esistente</a:t>
            </a:r>
            <a:r>
              <a:rPr lang="en-US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</a:p>
          <a:p>
            <a:pPr lvl="1"/>
            <a:r>
              <a:rPr lang="en-US" sz="18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Overview del Sistema </a:t>
            </a:r>
            <a:r>
              <a:rPr lang="en-US" sz="18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Esistente</a:t>
            </a:r>
            <a:endParaRPr lang="en-US" sz="18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Sintesi</a:t>
            </a:r>
            <a:r>
              <a:rPr lang="en-US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delle</a:t>
            </a:r>
            <a:r>
              <a:rPr lang="en-US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attività</a:t>
            </a:r>
            <a:endParaRPr lang="en-US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Reengineering</a:t>
            </a:r>
          </a:p>
          <a:p>
            <a:pPr lvl="1"/>
            <a:r>
              <a:rPr lang="en-US" sz="18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Impact Analysis</a:t>
            </a:r>
          </a:p>
          <a:p>
            <a:r>
              <a:rPr lang="en-US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Test Plan V1.0</a:t>
            </a:r>
          </a:p>
          <a:p>
            <a:pPr lvl="1"/>
            <a:r>
              <a:rPr lang="en-US" sz="18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Test </a:t>
            </a:r>
            <a:r>
              <a:rPr lang="en-US" sz="18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unità</a:t>
            </a:r>
            <a:r>
              <a:rPr lang="en-US" sz="18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en-US" sz="18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integrazione</a:t>
            </a:r>
            <a:r>
              <a:rPr lang="en-US" sz="18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en-US" sz="18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sistema</a:t>
            </a:r>
            <a:endParaRPr lang="en-US" sz="18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Forward Engineering</a:t>
            </a:r>
          </a:p>
          <a:p>
            <a:pPr lvl="1"/>
            <a:r>
              <a:rPr lang="en-US" sz="18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Change Request</a:t>
            </a:r>
          </a:p>
          <a:p>
            <a:r>
              <a:rPr lang="en-US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Test Plan V2.0</a:t>
            </a:r>
          </a:p>
          <a:p>
            <a:pPr lvl="1"/>
            <a:r>
              <a:rPr lang="en-US" sz="18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Test </a:t>
            </a:r>
            <a:r>
              <a:rPr lang="en-US" sz="18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unità</a:t>
            </a:r>
            <a:r>
              <a:rPr lang="en-US" sz="18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en-US" sz="18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integrazione</a:t>
            </a:r>
            <a:r>
              <a:rPr lang="en-US" sz="18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en-US" sz="18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sistema</a:t>
            </a:r>
            <a:endParaRPr lang="en-US" sz="18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31775" lvl="1" indent="0">
              <a:buNone/>
            </a:pPr>
            <a:endParaRPr lang="en-US" sz="18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 rtl="0">
              <a:buNone/>
            </a:pPr>
            <a:endParaRPr lang="en-US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39132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BB7A961-532E-46EC-85B1-E49C432C7136}"/>
              </a:ext>
            </a:extLst>
          </p:cNvPr>
          <p:cNvSpPr txBox="1">
            <a:spLocks/>
          </p:cNvSpPr>
          <p:nvPr/>
        </p:nvSpPr>
        <p:spPr>
          <a:xfrm>
            <a:off x="1522411" y="332656"/>
            <a:ext cx="9144001" cy="599728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dirty="0"/>
          </a:p>
        </p:txBody>
      </p:sp>
      <p:sp>
        <p:nvSpPr>
          <p:cNvPr id="7" name="Titolo 12">
            <a:extLst>
              <a:ext uri="{FF2B5EF4-FFF2-40B4-BE49-F238E27FC236}">
                <a16:creationId xmlns:a16="http://schemas.microsoft.com/office/drawing/2014/main" id="{6BBB844A-F04E-41E5-B15B-5A2923FA3F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671736"/>
          </a:xfrm>
        </p:spPr>
        <p:txBody>
          <a:bodyPr rtlCol="0">
            <a:normAutofit/>
          </a:bodyPr>
          <a:lstStyle/>
          <a:p>
            <a:pPr algn="ctr" rtl="0"/>
            <a:r>
              <a:rPr lang="en-US" dirty="0"/>
              <a:t>Forward engineering – Step 1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55058586-ADE1-41D2-835D-2305DBB5C066}"/>
              </a:ext>
            </a:extLst>
          </p:cNvPr>
          <p:cNvSpPr txBox="1"/>
          <p:nvPr/>
        </p:nvSpPr>
        <p:spPr>
          <a:xfrm>
            <a:off x="909836" y="1676935"/>
            <a:ext cx="3528392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/>
              <a:t>Per avere una visione più dettagliata e più ampia dei requisiti presenti all’interno della CR sono stati sviluppati i relativi UC.</a:t>
            </a:r>
          </a:p>
          <a:p>
            <a:endParaRPr lang="it-IT" sz="2000" dirty="0"/>
          </a:p>
          <a:p>
            <a:r>
              <a:rPr lang="it-IT" sz="2000" dirty="0"/>
              <a:t>Grazie i vari UC è possibile prendere visione, oltre a tutte le precondizioni di una determinata attività, anche alla sequenza di operazioni che un utente dovrà eseguire per trovarsi all’interno del contesto descritto dallo UC.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90B3E44E-E67C-48E3-8BC7-92A41B7A2A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317" t="25233" r="6283" b="9019"/>
          <a:stretch/>
        </p:blipFill>
        <p:spPr>
          <a:xfrm>
            <a:off x="5302324" y="1101080"/>
            <a:ext cx="6230396" cy="5552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513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olo 12">
            <a:extLst>
              <a:ext uri="{FF2B5EF4-FFF2-40B4-BE49-F238E27FC236}">
                <a16:creationId xmlns:a16="http://schemas.microsoft.com/office/drawing/2014/main" id="{3869B32E-992A-479B-8035-0CFAF7996C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18" y="116632"/>
            <a:ext cx="9144001" cy="671736"/>
          </a:xfrm>
        </p:spPr>
        <p:txBody>
          <a:bodyPr rtlCol="0">
            <a:normAutofit/>
          </a:bodyPr>
          <a:lstStyle/>
          <a:p>
            <a:pPr algn="ctr" rtl="0"/>
            <a:r>
              <a:rPr lang="en-US" sz="3600" dirty="0" err="1"/>
              <a:t>Implementazione</a:t>
            </a:r>
            <a:r>
              <a:rPr lang="en-US" sz="3600" dirty="0"/>
              <a:t> </a:t>
            </a:r>
            <a:r>
              <a:rPr lang="en-US" sz="3600" dirty="0" err="1"/>
              <a:t>della</a:t>
            </a:r>
            <a:r>
              <a:rPr lang="en-US" sz="3600" dirty="0"/>
              <a:t> CR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820C2CAB-1D15-40AB-9CF8-630CE46088E7}"/>
              </a:ext>
            </a:extLst>
          </p:cNvPr>
          <p:cNvSpPr txBox="1"/>
          <p:nvPr/>
        </p:nvSpPr>
        <p:spPr>
          <a:xfrm>
            <a:off x="909836" y="1246619"/>
            <a:ext cx="107745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it-IT" dirty="0"/>
              <a:t>Modifica Prodotto –&gt; Aggiunta all’interno dell’entità Prodotto dell’attributo Offerta, che permetterà di estrapolare i prodotti che risultano in offerta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1EA6B846-E508-44AA-90FF-203A29BB1073}"/>
              </a:ext>
            </a:extLst>
          </p:cNvPr>
          <p:cNvPicPr/>
          <p:nvPr/>
        </p:nvPicPr>
        <p:blipFill rotWithShape="1">
          <a:blip r:embed="rId2"/>
          <a:srcRect l="37545" t="36948" r="47835" b="27432"/>
          <a:stretch/>
        </p:blipFill>
        <p:spPr bwMode="auto">
          <a:xfrm>
            <a:off x="4582242" y="2708920"/>
            <a:ext cx="2539751" cy="356222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Rettangolo 5">
            <a:extLst>
              <a:ext uri="{FF2B5EF4-FFF2-40B4-BE49-F238E27FC236}">
                <a16:creationId xmlns:a16="http://schemas.microsoft.com/office/drawing/2014/main" id="{3BF8D03F-2148-4782-876A-E67FD9414880}"/>
              </a:ext>
            </a:extLst>
          </p:cNvPr>
          <p:cNvSpPr/>
          <p:nvPr/>
        </p:nvSpPr>
        <p:spPr>
          <a:xfrm>
            <a:off x="4922809" y="5611381"/>
            <a:ext cx="1152525" cy="266700"/>
          </a:xfrm>
          <a:prstGeom prst="rect">
            <a:avLst/>
          </a:prstGeom>
          <a:gradFill flip="none" rotWithShape="1">
            <a:gsLst>
              <a:gs pos="0">
                <a:schemeClr val="accent3">
                  <a:tint val="100000"/>
                  <a:shade val="100000"/>
                  <a:satMod val="130000"/>
                  <a:alpha val="0"/>
                  <a:lumMod val="88000"/>
                </a:schemeClr>
              </a:gs>
              <a:gs pos="100000">
                <a:schemeClr val="accent3">
                  <a:tint val="50000"/>
                  <a:shade val="100000"/>
                  <a:satMod val="3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005794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olo 12">
            <a:extLst>
              <a:ext uri="{FF2B5EF4-FFF2-40B4-BE49-F238E27FC236}">
                <a16:creationId xmlns:a16="http://schemas.microsoft.com/office/drawing/2014/main" id="{3869B32E-992A-479B-8035-0CFAF7996C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671736"/>
          </a:xfrm>
        </p:spPr>
        <p:txBody>
          <a:bodyPr rtlCol="0">
            <a:normAutofit fontScale="90000"/>
          </a:bodyPr>
          <a:lstStyle/>
          <a:p>
            <a:pPr algn="ctr" rtl="0"/>
            <a:r>
              <a:rPr lang="en-US" dirty="0" err="1"/>
              <a:t>Implementazione</a:t>
            </a:r>
            <a:r>
              <a:rPr lang="en-US" dirty="0"/>
              <a:t> </a:t>
            </a:r>
            <a:r>
              <a:rPr lang="en-US" dirty="0" err="1"/>
              <a:t>della</a:t>
            </a:r>
            <a:r>
              <a:rPr lang="en-US" dirty="0"/>
              <a:t> CR (1)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820C2CAB-1D15-40AB-9CF8-630CE46088E7}"/>
              </a:ext>
            </a:extLst>
          </p:cNvPr>
          <p:cNvSpPr txBox="1"/>
          <p:nvPr/>
        </p:nvSpPr>
        <p:spPr>
          <a:xfrm>
            <a:off x="1197868" y="1412408"/>
            <a:ext cx="10774513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2) Solo la modifica 1, vista precedentemente ha creato il suo impatto, infatti è stato necessario modificare:</a:t>
            </a:r>
          </a:p>
          <a:p>
            <a:endParaRPr lang="it-IT" sz="2400" dirty="0"/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it-IT" sz="2400" dirty="0"/>
              <a:t> Il Bean Prodotto.java, dove è stata aggiunta una nuova variabile d’istanza;</a:t>
            </a:r>
          </a:p>
          <a:p>
            <a:endParaRPr lang="it-IT" sz="2400" dirty="0"/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it-IT" sz="2400" dirty="0"/>
              <a:t> Controllare e modificare tutte le </a:t>
            </a:r>
            <a:r>
              <a:rPr lang="it-IT" sz="2400" dirty="0" err="1"/>
              <a:t>query</a:t>
            </a:r>
            <a:r>
              <a:rPr lang="it-IT" sz="2400" dirty="0"/>
              <a:t> che richiamavano l’entità prodotto e a sua volta aggiungere le nuove </a:t>
            </a:r>
            <a:r>
              <a:rPr lang="it-IT" sz="2400" dirty="0" err="1"/>
              <a:t>query</a:t>
            </a:r>
            <a:r>
              <a:rPr lang="it-IT" sz="2400" dirty="0"/>
              <a:t> che permettessero ciò che si desiderava sul nuovo attributo inserito.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endParaRPr lang="it-IT" sz="2400" dirty="0"/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it-IT" sz="2400" dirty="0"/>
              <a:t>E modifica metodi in </a:t>
            </a:r>
            <a:r>
              <a:rPr lang="it-IT" sz="2400" dirty="0" err="1"/>
              <a:t>DatabaseQuery</a:t>
            </a:r>
            <a:r>
              <a:rPr lang="it-IT" sz="2400" dirty="0"/>
              <a:t> che facevano riferimento alle </a:t>
            </a:r>
            <a:r>
              <a:rPr lang="it-IT" sz="2400" dirty="0" err="1"/>
              <a:t>query</a:t>
            </a:r>
            <a:r>
              <a:rPr lang="it-IT" sz="2400" dirty="0"/>
              <a:t> modificate.</a:t>
            </a:r>
          </a:p>
        </p:txBody>
      </p:sp>
    </p:spTree>
    <p:extLst>
      <p:ext uri="{BB962C8B-B14F-4D97-AF65-F5344CB8AC3E}">
        <p14:creationId xmlns:p14="http://schemas.microsoft.com/office/powerpoint/2010/main" val="65960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olo 12">
            <a:extLst>
              <a:ext uri="{FF2B5EF4-FFF2-40B4-BE49-F238E27FC236}">
                <a16:creationId xmlns:a16="http://schemas.microsoft.com/office/drawing/2014/main" id="{3869B32E-992A-479B-8035-0CFAF7996C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671736"/>
          </a:xfrm>
        </p:spPr>
        <p:txBody>
          <a:bodyPr rtlCol="0">
            <a:normAutofit fontScale="90000"/>
          </a:bodyPr>
          <a:lstStyle/>
          <a:p>
            <a:pPr algn="ctr" rtl="0"/>
            <a:r>
              <a:rPr lang="en-US" dirty="0" err="1"/>
              <a:t>Implementazione</a:t>
            </a:r>
            <a:r>
              <a:rPr lang="en-US" dirty="0"/>
              <a:t> </a:t>
            </a:r>
            <a:r>
              <a:rPr lang="en-US" dirty="0" err="1"/>
              <a:t>della</a:t>
            </a:r>
            <a:r>
              <a:rPr lang="en-US" dirty="0"/>
              <a:t> CR (2)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820C2CAB-1D15-40AB-9CF8-630CE46088E7}"/>
              </a:ext>
            </a:extLst>
          </p:cNvPr>
          <p:cNvSpPr txBox="1"/>
          <p:nvPr/>
        </p:nvSpPr>
        <p:spPr>
          <a:xfrm>
            <a:off x="707155" y="1874728"/>
            <a:ext cx="10774513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3) </a:t>
            </a:r>
            <a:r>
              <a:rPr lang="it-IT" sz="2800" dirty="0"/>
              <a:t>Dalle modifiche apportate al punto 2, sono state applicate nuove modifiche, infatti.</a:t>
            </a:r>
          </a:p>
          <a:p>
            <a:endParaRPr lang="it-IT" sz="2800" dirty="0"/>
          </a:p>
          <a:p>
            <a:r>
              <a:rPr lang="it-IT" sz="2800" dirty="0"/>
              <a:t>Dalla </a:t>
            </a:r>
            <a:r>
              <a:rPr lang="it-IT" sz="2800" dirty="0" err="1"/>
              <a:t>query</a:t>
            </a:r>
            <a:r>
              <a:rPr lang="it-IT" sz="2800" dirty="0"/>
              <a:t> </a:t>
            </a:r>
            <a:r>
              <a:rPr lang="it-IT" sz="2800" dirty="0" err="1"/>
              <a:t>addProdotto</a:t>
            </a:r>
            <a:r>
              <a:rPr lang="it-IT" sz="2800" dirty="0"/>
              <a:t>, che adesso richiede un nuovo attributo ‘Offerta’, è stato necessario modificare sia la </a:t>
            </a:r>
            <a:r>
              <a:rPr lang="it-IT" sz="2800" dirty="0" err="1"/>
              <a:t>jsp</a:t>
            </a:r>
            <a:r>
              <a:rPr lang="it-IT" sz="2800" dirty="0"/>
              <a:t> (con l’aggiunta del nuovo campo), sia la </a:t>
            </a:r>
            <a:r>
              <a:rPr lang="it-IT" sz="2800" dirty="0" err="1"/>
              <a:t>Servlet</a:t>
            </a:r>
            <a:r>
              <a:rPr lang="it-IT" sz="2800" dirty="0"/>
              <a:t> AddNuovoProdotto.java, che permetterà di gestire lato server il nuovo attributo inserito.</a:t>
            </a:r>
          </a:p>
        </p:txBody>
      </p:sp>
    </p:spTree>
    <p:extLst>
      <p:ext uri="{BB962C8B-B14F-4D97-AF65-F5344CB8AC3E}">
        <p14:creationId xmlns:p14="http://schemas.microsoft.com/office/powerpoint/2010/main" val="3349094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olo 12">
            <a:extLst>
              <a:ext uri="{FF2B5EF4-FFF2-40B4-BE49-F238E27FC236}">
                <a16:creationId xmlns:a16="http://schemas.microsoft.com/office/drawing/2014/main" id="{3869B32E-992A-479B-8035-0CFAF7996C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3" y="381000"/>
            <a:ext cx="9540551" cy="671736"/>
          </a:xfrm>
        </p:spPr>
        <p:txBody>
          <a:bodyPr rtlCol="0">
            <a:normAutofit/>
          </a:bodyPr>
          <a:lstStyle/>
          <a:p>
            <a:pPr algn="ctr" rtl="0"/>
            <a:r>
              <a:rPr lang="en-US" sz="3200" dirty="0" err="1"/>
              <a:t>Implementazione</a:t>
            </a:r>
            <a:r>
              <a:rPr lang="en-US" sz="3200" dirty="0"/>
              <a:t> – </a:t>
            </a:r>
            <a:r>
              <a:rPr lang="en-US" sz="3200" dirty="0" err="1"/>
              <a:t>Modifica</a:t>
            </a:r>
            <a:r>
              <a:rPr lang="en-US" sz="3200" dirty="0"/>
              <a:t> </a:t>
            </a:r>
            <a:r>
              <a:rPr lang="en-US" sz="3200" dirty="0" err="1"/>
              <a:t>Prodotto</a:t>
            </a:r>
            <a:endParaRPr lang="en-US" sz="3200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5A0C4D88-C8F6-45E5-BCBE-45AF461A10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551" t="18477" r="14553" b="11122"/>
          <a:stretch/>
        </p:blipFill>
        <p:spPr>
          <a:xfrm>
            <a:off x="2349996" y="1844824"/>
            <a:ext cx="7272808" cy="4824536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EE5AB08B-FD74-415F-8622-8691F5A05C0C}"/>
              </a:ext>
            </a:extLst>
          </p:cNvPr>
          <p:cNvSpPr txBox="1"/>
          <p:nvPr/>
        </p:nvSpPr>
        <p:spPr>
          <a:xfrm>
            <a:off x="1053852" y="1268760"/>
            <a:ext cx="39825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 err="1"/>
              <a:t>Aggiunta</a:t>
            </a:r>
            <a:r>
              <a:rPr lang="en-US" dirty="0"/>
              <a:t> </a:t>
            </a:r>
            <a:r>
              <a:rPr lang="en-US" dirty="0" err="1"/>
              <a:t>della</a:t>
            </a:r>
            <a:r>
              <a:rPr lang="en-US" dirty="0"/>
              <a:t> JSP </a:t>
            </a:r>
            <a:r>
              <a:rPr lang="en-US" dirty="0" err="1"/>
              <a:t>ModificaProdotto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4729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olo 12">
            <a:extLst>
              <a:ext uri="{FF2B5EF4-FFF2-40B4-BE49-F238E27FC236}">
                <a16:creationId xmlns:a16="http://schemas.microsoft.com/office/drawing/2014/main" id="{3869B32E-992A-479B-8035-0CFAF7996C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3" y="381000"/>
            <a:ext cx="9540551" cy="671736"/>
          </a:xfrm>
        </p:spPr>
        <p:txBody>
          <a:bodyPr rtlCol="0">
            <a:normAutofit/>
          </a:bodyPr>
          <a:lstStyle/>
          <a:p>
            <a:pPr algn="ctr" rtl="0"/>
            <a:r>
              <a:rPr lang="en-US" sz="3200" dirty="0" err="1"/>
              <a:t>Implementazione</a:t>
            </a:r>
            <a:r>
              <a:rPr lang="en-US" sz="3200" dirty="0"/>
              <a:t> – </a:t>
            </a:r>
            <a:r>
              <a:rPr lang="en-US" sz="3200" dirty="0" err="1"/>
              <a:t>Modifica</a:t>
            </a:r>
            <a:r>
              <a:rPr lang="en-US" sz="3200" dirty="0"/>
              <a:t> </a:t>
            </a:r>
            <a:r>
              <a:rPr lang="en-US" sz="3200" dirty="0" err="1"/>
              <a:t>Prodotto</a:t>
            </a:r>
            <a:endParaRPr lang="en-US" sz="3200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EE5AB08B-FD74-415F-8622-8691F5A05C0C}"/>
              </a:ext>
            </a:extLst>
          </p:cNvPr>
          <p:cNvSpPr txBox="1"/>
          <p:nvPr/>
        </p:nvSpPr>
        <p:spPr>
          <a:xfrm>
            <a:off x="1053852" y="1268760"/>
            <a:ext cx="50479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 </a:t>
            </a:r>
            <a:r>
              <a:rPr lang="en-US" dirty="0" err="1"/>
              <a:t>Aggiunta</a:t>
            </a:r>
            <a:r>
              <a:rPr lang="en-US" dirty="0"/>
              <a:t> </a:t>
            </a:r>
            <a:r>
              <a:rPr lang="en-US" dirty="0" err="1"/>
              <a:t>della</a:t>
            </a:r>
            <a:r>
              <a:rPr lang="en-US" dirty="0"/>
              <a:t> Servlet </a:t>
            </a:r>
            <a:r>
              <a:rPr lang="en-US" dirty="0" err="1"/>
              <a:t>ApplicaModificaProdotto</a:t>
            </a:r>
            <a:endParaRPr lang="en-US" dirty="0"/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BE168244-FD23-42AD-A7AB-D723897083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597" t="13224" r="19871" b="16375"/>
          <a:stretch/>
        </p:blipFill>
        <p:spPr>
          <a:xfrm>
            <a:off x="2908312" y="1854116"/>
            <a:ext cx="6768752" cy="4824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849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olo 12">
            <a:extLst>
              <a:ext uri="{FF2B5EF4-FFF2-40B4-BE49-F238E27FC236}">
                <a16:creationId xmlns:a16="http://schemas.microsoft.com/office/drawing/2014/main" id="{3869B32E-992A-479B-8035-0CFAF7996C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3" y="381000"/>
            <a:ext cx="9540551" cy="671736"/>
          </a:xfrm>
        </p:spPr>
        <p:txBody>
          <a:bodyPr rtlCol="0">
            <a:normAutofit/>
          </a:bodyPr>
          <a:lstStyle/>
          <a:p>
            <a:pPr algn="ctr" rtl="0"/>
            <a:r>
              <a:rPr lang="en-US" sz="3200" dirty="0" err="1"/>
              <a:t>Implementazione</a:t>
            </a:r>
            <a:r>
              <a:rPr lang="en-US" sz="3200" dirty="0"/>
              <a:t> – </a:t>
            </a:r>
            <a:r>
              <a:rPr lang="en-US" sz="3200" dirty="0" err="1"/>
              <a:t>Modifica</a:t>
            </a:r>
            <a:r>
              <a:rPr lang="en-US" sz="3200" dirty="0"/>
              <a:t> </a:t>
            </a:r>
            <a:r>
              <a:rPr lang="en-US" sz="3200" dirty="0" err="1"/>
              <a:t>Prodotto</a:t>
            </a:r>
            <a:endParaRPr lang="en-US" sz="3200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EE5AB08B-FD74-415F-8622-8691F5A05C0C}"/>
              </a:ext>
            </a:extLst>
          </p:cNvPr>
          <p:cNvSpPr txBox="1"/>
          <p:nvPr/>
        </p:nvSpPr>
        <p:spPr>
          <a:xfrm>
            <a:off x="1053852" y="1268760"/>
            <a:ext cx="4209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Metodo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che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effettua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la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modifica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sul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DB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B4929620-D859-418A-9F75-B802E9AAE7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778" t="27019" r="33458" b="13223"/>
          <a:stretch/>
        </p:blipFill>
        <p:spPr>
          <a:xfrm>
            <a:off x="2710036" y="1854116"/>
            <a:ext cx="5662696" cy="4622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155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olo 12">
            <a:extLst>
              <a:ext uri="{FF2B5EF4-FFF2-40B4-BE49-F238E27FC236}">
                <a16:creationId xmlns:a16="http://schemas.microsoft.com/office/drawing/2014/main" id="{3869B32E-992A-479B-8035-0CFAF7996C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671736"/>
          </a:xfrm>
        </p:spPr>
        <p:txBody>
          <a:bodyPr rtlCol="0">
            <a:normAutofit fontScale="90000"/>
          </a:bodyPr>
          <a:lstStyle/>
          <a:p>
            <a:pPr algn="ctr" rtl="0"/>
            <a:r>
              <a:rPr lang="en-US" dirty="0" err="1"/>
              <a:t>Implementazione</a:t>
            </a:r>
            <a:r>
              <a:rPr lang="en-US" dirty="0"/>
              <a:t> </a:t>
            </a:r>
            <a:r>
              <a:rPr lang="en-US" dirty="0" err="1"/>
              <a:t>della</a:t>
            </a:r>
            <a:r>
              <a:rPr lang="en-US" dirty="0"/>
              <a:t> CR (3)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820C2CAB-1D15-40AB-9CF8-630CE46088E7}"/>
              </a:ext>
            </a:extLst>
          </p:cNvPr>
          <p:cNvSpPr txBox="1"/>
          <p:nvPr/>
        </p:nvSpPr>
        <p:spPr>
          <a:xfrm>
            <a:off x="837828" y="1556792"/>
            <a:ext cx="1077451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Per prendere visione all’interno di </a:t>
            </a:r>
            <a:r>
              <a:rPr lang="it-IT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index.jsp</a:t>
            </a:r>
            <a:r>
              <a:rPr lang="it-IT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l’insieme di tutti i prodotti in offerta è stato inserito uno script. Ciò risulta poco efficiente e molto oneroso, però è stata utilizzata questa strategia per mantenere il più possibile ed in qualsiasi momento coerenza con il prezzo reale con quello scontato.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16003FA5-9058-449B-8411-170C4A3B3B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89" t="58834" r="50000" b="31100"/>
          <a:stretch/>
        </p:blipFill>
        <p:spPr>
          <a:xfrm>
            <a:off x="2710036" y="4653136"/>
            <a:ext cx="8468593" cy="1152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747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olo 12">
            <a:extLst>
              <a:ext uri="{FF2B5EF4-FFF2-40B4-BE49-F238E27FC236}">
                <a16:creationId xmlns:a16="http://schemas.microsoft.com/office/drawing/2014/main" id="{3869B32E-992A-479B-8035-0CFAF7996C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671736"/>
          </a:xfrm>
        </p:spPr>
        <p:txBody>
          <a:bodyPr rtlCol="0">
            <a:normAutofit fontScale="90000"/>
          </a:bodyPr>
          <a:lstStyle/>
          <a:p>
            <a:pPr algn="ctr" rtl="0"/>
            <a:r>
              <a:rPr lang="en-US" dirty="0" err="1"/>
              <a:t>Implementazione</a:t>
            </a:r>
            <a:r>
              <a:rPr lang="en-US" dirty="0"/>
              <a:t> </a:t>
            </a:r>
            <a:r>
              <a:rPr lang="en-US" dirty="0" err="1"/>
              <a:t>della</a:t>
            </a:r>
            <a:r>
              <a:rPr lang="en-US" dirty="0"/>
              <a:t> CR (4)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22D9CEF9-C1A5-4C77-BC8E-DD49E8BE6A3D}"/>
              </a:ext>
            </a:extLst>
          </p:cNvPr>
          <p:cNvSpPr txBox="1"/>
          <p:nvPr/>
        </p:nvSpPr>
        <p:spPr>
          <a:xfrm>
            <a:off x="477788" y="2204864"/>
            <a:ext cx="5040560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dirty="0"/>
              <a:t>Inoltre, sono statti effettuati altri piccoli interventi di modifica, per risolvere alcuni piccoli bug del sistema esistente:</a:t>
            </a:r>
          </a:p>
          <a:p>
            <a:pPr algn="just"/>
            <a:endParaRPr lang="it-IT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it-IT" dirty="0"/>
              <a:t> </a:t>
            </a:r>
            <a:r>
              <a:rPr lang="it-IT" dirty="0" err="1"/>
              <a:t>EliminaProdottoAdmin</a:t>
            </a:r>
            <a:r>
              <a:rPr lang="it-IT" dirty="0"/>
              <a:t> </a:t>
            </a:r>
          </a:p>
          <a:p>
            <a:pPr algn="just"/>
            <a:endParaRPr lang="it-IT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it-IT" dirty="0"/>
              <a:t> Quando un utente viene cancellato o si rimuove dal sistema i suoi prodotti vengono settati  a 0.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it-IT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it-IT" dirty="0"/>
              <a:t>Un utente non può aggiungere i suoi prodotti al carrello né prodotti con quantità = 0;</a:t>
            </a:r>
            <a:endParaRPr lang="it-IT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just"/>
            <a:endParaRPr lang="it-IT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194" name="Picture 2" descr="Tired Red Bull Sticker for iOS &amp; Android | GIPHY">
            <a:extLst>
              <a:ext uri="{FF2B5EF4-FFF2-40B4-BE49-F238E27FC236}">
                <a16:creationId xmlns:a16="http://schemas.microsoft.com/office/drawing/2014/main" id="{C7D45291-C59F-4D5E-83F1-8257CAB6BE9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9450" y="2204864"/>
            <a:ext cx="2896964" cy="2896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5214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olo 12">
            <a:extLst>
              <a:ext uri="{FF2B5EF4-FFF2-40B4-BE49-F238E27FC236}">
                <a16:creationId xmlns:a16="http://schemas.microsoft.com/office/drawing/2014/main" id="{3869B32E-992A-479B-8035-0CFAF7996C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18" y="116632"/>
            <a:ext cx="9144001" cy="671736"/>
          </a:xfrm>
        </p:spPr>
        <p:txBody>
          <a:bodyPr rtlCol="0">
            <a:normAutofit/>
          </a:bodyPr>
          <a:lstStyle/>
          <a:p>
            <a:pPr algn="ctr" rtl="0"/>
            <a:r>
              <a:rPr lang="en-US" sz="3600" dirty="0"/>
              <a:t>Test Case 2.0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F99FED75-07B4-456F-8914-97785CDEC71E}"/>
              </a:ext>
            </a:extLst>
          </p:cNvPr>
          <p:cNvSpPr txBox="1"/>
          <p:nvPr/>
        </p:nvSpPr>
        <p:spPr>
          <a:xfrm>
            <a:off x="329159" y="1052736"/>
            <a:ext cx="865018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Dopo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aver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effettuato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l’implementazione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bisogna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verificare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la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loro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correttezza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tramite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un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accurata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attività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testing,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quindi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sulla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CR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sono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stati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apportati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I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seguenti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tipi di test:</a:t>
            </a:r>
          </a:p>
          <a:p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Creazione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dei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relativi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TC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Test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d’unità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Test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integrazione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2652FC72-15B2-4E91-96EE-F605D2A59C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684" t="30051" r="34045" b="14300"/>
          <a:stretch/>
        </p:blipFill>
        <p:spPr>
          <a:xfrm>
            <a:off x="7534572" y="1772816"/>
            <a:ext cx="4680520" cy="5062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044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1">
            <a:extLst>
              <a:ext uri="{FF2B5EF4-FFF2-40B4-BE49-F238E27FC236}">
                <a16:creationId xmlns:a16="http://schemas.microsoft.com/office/drawing/2014/main" id="{D61CD61A-95CE-4D39-9039-978026771DD0}"/>
              </a:ext>
            </a:extLst>
          </p:cNvPr>
          <p:cNvSpPr txBox="1">
            <a:spLocks/>
          </p:cNvSpPr>
          <p:nvPr/>
        </p:nvSpPr>
        <p:spPr>
          <a:xfrm>
            <a:off x="1494648" y="476672"/>
            <a:ext cx="9144001" cy="599728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Sistema Infiniti</a:t>
            </a:r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9E78D964-32E6-412B-9A1D-6730422AF18D}"/>
              </a:ext>
            </a:extLst>
          </p:cNvPr>
          <p:cNvSpPr/>
          <p:nvPr/>
        </p:nvSpPr>
        <p:spPr>
          <a:xfrm>
            <a:off x="1413892" y="2165834"/>
            <a:ext cx="3456384" cy="12631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it-IT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Il sistema esistente preso come riferimento per l’implementazione di una richiesta di modifica è il sistema “Infiniti”.</a:t>
            </a:r>
            <a:endParaRPr lang="it-IT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799AF015-CB48-4097-913F-CFF57F005F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313" t="9051" r="20945"/>
          <a:stretch/>
        </p:blipFill>
        <p:spPr>
          <a:xfrm>
            <a:off x="6310436" y="1484784"/>
            <a:ext cx="4896544" cy="4560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708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>
            <a:extLst>
              <a:ext uri="{FF2B5EF4-FFF2-40B4-BE49-F238E27FC236}">
                <a16:creationId xmlns:a16="http://schemas.microsoft.com/office/drawing/2014/main" id="{3874B0E9-426E-4007-B60B-A65A5192671F}"/>
              </a:ext>
            </a:extLst>
          </p:cNvPr>
          <p:cNvSpPr txBox="1">
            <a:spLocks/>
          </p:cNvSpPr>
          <p:nvPr/>
        </p:nvSpPr>
        <p:spPr>
          <a:xfrm>
            <a:off x="1522411" y="188640"/>
            <a:ext cx="9144001" cy="599728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dirty="0"/>
              <a:t>Piano di Test</a:t>
            </a:r>
            <a:endParaRPr lang="en-US" dirty="0"/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5F02FF23-0F86-4360-8816-6D8EED651DC4}"/>
              </a:ext>
            </a:extLst>
          </p:cNvPr>
          <p:cNvSpPr/>
          <p:nvPr/>
        </p:nvSpPr>
        <p:spPr>
          <a:xfrm>
            <a:off x="477788" y="1804451"/>
            <a:ext cx="4320480" cy="32490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1285" marR="262255" algn="just">
              <a:lnSpc>
                <a:spcPct val="115000"/>
              </a:lnSpc>
              <a:spcAft>
                <a:spcPts val="0"/>
              </a:spcAft>
            </a:pPr>
            <a:r>
              <a:rPr lang="it-IT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Arial" panose="020B0604020202020204" pitchFamily="34" charset="0"/>
              </a:rPr>
              <a:t>In questo fase viene specificata la pianificazione della attività di testing del sistema Infiniti al fine di verificare se esistono differenze fra il comportamento atteso e il comportamento reale del sistema. In questa fase, sarà necessario verificare che tutte le funzionalità vengano eseguite correttamente. </a:t>
            </a:r>
            <a:endParaRPr lang="it-IT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pic>
        <p:nvPicPr>
          <p:cNvPr id="7170" name="Picture 2" descr="District Student Testing">
            <a:extLst>
              <a:ext uri="{FF2B5EF4-FFF2-40B4-BE49-F238E27FC236}">
                <a16:creationId xmlns:a16="http://schemas.microsoft.com/office/drawing/2014/main" id="{56336A66-A8EC-45CB-AF57-B51B09CFA9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8428" y="1457008"/>
            <a:ext cx="5094310" cy="394398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  <a:extLst/>
        </p:spPr>
      </p:pic>
    </p:spTree>
    <p:extLst>
      <p:ext uri="{BB962C8B-B14F-4D97-AF65-F5344CB8AC3E}">
        <p14:creationId xmlns:p14="http://schemas.microsoft.com/office/powerpoint/2010/main" val="3528384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>
            <a:extLst>
              <a:ext uri="{FF2B5EF4-FFF2-40B4-BE49-F238E27FC236}">
                <a16:creationId xmlns:a16="http://schemas.microsoft.com/office/drawing/2014/main" id="{3874B0E9-426E-4007-B60B-A65A5192671F}"/>
              </a:ext>
            </a:extLst>
          </p:cNvPr>
          <p:cNvSpPr txBox="1">
            <a:spLocks/>
          </p:cNvSpPr>
          <p:nvPr/>
        </p:nvSpPr>
        <p:spPr>
          <a:xfrm>
            <a:off x="1522411" y="188640"/>
            <a:ext cx="9144001" cy="599728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dirty="0"/>
              <a:t>Piano di Test</a:t>
            </a:r>
            <a:endParaRPr lang="en-US" dirty="0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6D7FDCFB-F9B4-4988-B508-1D7CB0EE1EC3}"/>
              </a:ext>
            </a:extLst>
          </p:cNvPr>
          <p:cNvSpPr/>
          <p:nvPr/>
        </p:nvSpPr>
        <p:spPr>
          <a:xfrm>
            <a:off x="432205" y="2316227"/>
            <a:ext cx="5662206" cy="2862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Century Gothic" panose="020B0502020202020204" pitchFamily="34" charset="0"/>
              </a:rPr>
              <a:t>Testing d’unita</a:t>
            </a:r>
            <a:r>
              <a:rPr lang="it-I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Century Gothic" panose="020B0502020202020204" pitchFamily="34" charset="0"/>
              </a:rPr>
              <a:t> -&gt; rappresenta l’attività grazie alla quale è possibile testare ogni singola unità di sistema, praticamente si testa ogni singolo metodo direttamente</a:t>
            </a:r>
          </a:p>
          <a:p>
            <a:pPr marL="285750" lvl="0" indent="-285750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lvl="0" indent="-285750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Century Gothic" panose="020B0502020202020204" pitchFamily="34" charset="0"/>
              </a:rPr>
              <a:t>Testing di integrazione </a:t>
            </a:r>
            <a:r>
              <a:rPr lang="it-I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Century Gothic" panose="020B0502020202020204" pitchFamily="34" charset="0"/>
              </a:rPr>
              <a:t>-&gt; verranno testate le interfacce delle unità.</a:t>
            </a:r>
          </a:p>
          <a:p>
            <a:pPr lvl="0">
              <a:lnSpc>
                <a:spcPct val="115000"/>
              </a:lnSpc>
              <a:spcAft>
                <a:spcPts val="0"/>
              </a:spcAft>
            </a:pPr>
            <a:endParaRPr lang="it-IT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lvl="0" indent="-285750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Century Gothic" panose="020B0502020202020204" pitchFamily="34" charset="0"/>
              </a:rPr>
              <a:t>Testing di sistema </a:t>
            </a:r>
            <a:r>
              <a:rPr lang="it-I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Century Gothic" panose="020B0502020202020204" pitchFamily="34" charset="0"/>
              </a:rPr>
              <a:t>-&gt; verrà testata l’intero sistema assemblato.</a:t>
            </a:r>
            <a:endParaRPr lang="it-IT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pic>
        <p:nvPicPr>
          <p:cNvPr id="11266" name="Picture 2" descr="User Testing GIF - Find &amp; Share on GIPHY">
            <a:extLst>
              <a:ext uri="{FF2B5EF4-FFF2-40B4-BE49-F238E27FC236}">
                <a16:creationId xmlns:a16="http://schemas.microsoft.com/office/drawing/2014/main" id="{FB4EF5F0-FD70-4D4E-B757-80689AACED74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6864" y="2115179"/>
            <a:ext cx="5396585" cy="3024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0075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olo 12">
            <a:extLst>
              <a:ext uri="{FF2B5EF4-FFF2-40B4-BE49-F238E27FC236}">
                <a16:creationId xmlns:a16="http://schemas.microsoft.com/office/drawing/2014/main" id="{3869B32E-992A-479B-8035-0CFAF7996C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671736"/>
          </a:xfrm>
        </p:spPr>
        <p:txBody>
          <a:bodyPr rtlCol="0">
            <a:normAutofit fontScale="90000"/>
          </a:bodyPr>
          <a:lstStyle/>
          <a:p>
            <a:pPr algn="ctr" rtl="0"/>
            <a:r>
              <a:rPr lang="en-US" dirty="0"/>
              <a:t>Test </a:t>
            </a:r>
            <a:r>
              <a:rPr lang="en-US" dirty="0" err="1"/>
              <a:t>Unità</a:t>
            </a:r>
            <a:endParaRPr lang="en-US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4B98F45F-04A7-49CC-B1CA-C54B43F5354E}"/>
              </a:ext>
            </a:extLst>
          </p:cNvPr>
          <p:cNvSpPr txBox="1"/>
          <p:nvPr/>
        </p:nvSpPr>
        <p:spPr>
          <a:xfrm>
            <a:off x="1522413" y="1772816"/>
            <a:ext cx="896448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Grazie a questi andiamo a verificare la correttezza dei metodi di Database presenti all’interno della classe </a:t>
            </a:r>
            <a:r>
              <a:rPr lang="it-IT" sz="2400" dirty="0" err="1"/>
              <a:t>DatabaseQuery</a:t>
            </a:r>
            <a:r>
              <a:rPr lang="it-IT" sz="2400" dirty="0"/>
              <a:t>.</a:t>
            </a:r>
          </a:p>
          <a:p>
            <a:endParaRPr lang="it-IT" sz="2400" dirty="0"/>
          </a:p>
          <a:p>
            <a:r>
              <a:rPr lang="it-IT" sz="2400" dirty="0"/>
              <a:t>Vengono istanziati oggetti fittizi che permettono di richiamare specifici metodi e successivamente tramite un controllo garantito dall’</a:t>
            </a:r>
            <a:r>
              <a:rPr lang="it-IT" sz="2400" dirty="0" err="1"/>
              <a:t>assertEquals</a:t>
            </a:r>
            <a:r>
              <a:rPr lang="it-IT" sz="2400" dirty="0"/>
              <a:t> verificarne la correttezza.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35787E1D-8D09-443F-8DE4-4ACBD3C87D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6580" y="3719050"/>
            <a:ext cx="2448272" cy="2448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094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>
            <a:extLst>
              <a:ext uri="{FF2B5EF4-FFF2-40B4-BE49-F238E27FC236}">
                <a16:creationId xmlns:a16="http://schemas.microsoft.com/office/drawing/2014/main" id="{3874B0E9-426E-4007-B60B-A65A5192671F}"/>
              </a:ext>
            </a:extLst>
          </p:cNvPr>
          <p:cNvSpPr txBox="1">
            <a:spLocks/>
          </p:cNvSpPr>
          <p:nvPr/>
        </p:nvSpPr>
        <p:spPr>
          <a:xfrm>
            <a:off x="1522411" y="188640"/>
            <a:ext cx="9144001" cy="599728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dirty="0"/>
              <a:t>Unit Test</a:t>
            </a:r>
            <a:endParaRPr lang="en-US" dirty="0"/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05DB4D5E-C983-4852-B301-BAE5E0671D9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092" t="43696" r="40944" b="33187"/>
          <a:stretch/>
        </p:blipFill>
        <p:spPr>
          <a:xfrm>
            <a:off x="693812" y="3429000"/>
            <a:ext cx="7087554" cy="2835020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A1912153-0AD5-48EA-97E4-4A5BCEE307A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530" t="51051" r="80809" b="36340"/>
          <a:stretch/>
        </p:blipFill>
        <p:spPr>
          <a:xfrm>
            <a:off x="6670476" y="980728"/>
            <a:ext cx="4130256" cy="1982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973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>
            <a:extLst>
              <a:ext uri="{FF2B5EF4-FFF2-40B4-BE49-F238E27FC236}">
                <a16:creationId xmlns:a16="http://schemas.microsoft.com/office/drawing/2014/main" id="{3874B0E9-426E-4007-B60B-A65A5192671F}"/>
              </a:ext>
            </a:extLst>
          </p:cNvPr>
          <p:cNvSpPr txBox="1">
            <a:spLocks/>
          </p:cNvSpPr>
          <p:nvPr/>
        </p:nvSpPr>
        <p:spPr>
          <a:xfrm>
            <a:off x="1522411" y="188640"/>
            <a:ext cx="9144001" cy="599728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dirty="0"/>
              <a:t>Unit Test</a:t>
            </a:r>
            <a:endParaRPr lang="en-US" dirty="0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6E5F0002-7083-4A3A-9FB7-275267C69C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288" t="16376" r="24904" b="25832"/>
          <a:stretch/>
        </p:blipFill>
        <p:spPr>
          <a:xfrm>
            <a:off x="2171072" y="797492"/>
            <a:ext cx="7846678" cy="5263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052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olo 12">
            <a:extLst>
              <a:ext uri="{FF2B5EF4-FFF2-40B4-BE49-F238E27FC236}">
                <a16:creationId xmlns:a16="http://schemas.microsoft.com/office/drawing/2014/main" id="{3869B32E-992A-479B-8035-0CFAF7996C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671736"/>
          </a:xfrm>
        </p:spPr>
        <p:txBody>
          <a:bodyPr rtlCol="0">
            <a:normAutofit fontScale="90000"/>
          </a:bodyPr>
          <a:lstStyle/>
          <a:p>
            <a:pPr algn="ctr" rtl="0"/>
            <a:r>
              <a:rPr lang="en-US" dirty="0"/>
              <a:t>Test </a:t>
            </a:r>
            <a:r>
              <a:rPr lang="en-US" dirty="0" err="1"/>
              <a:t>Unità</a:t>
            </a:r>
            <a:r>
              <a:rPr lang="en-US" dirty="0"/>
              <a:t> – (2)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FE1AF7DD-D76A-4399-A96D-BC508DCA28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527" r="79667" b="46848"/>
          <a:stretch/>
        </p:blipFill>
        <p:spPr>
          <a:xfrm>
            <a:off x="837828" y="1988840"/>
            <a:ext cx="3528392" cy="3280529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37C799AC-D7C6-48F9-B710-1AC851247392}"/>
              </a:ext>
            </a:extLst>
          </p:cNvPr>
          <p:cNvSpPr txBox="1"/>
          <p:nvPr/>
        </p:nvSpPr>
        <p:spPr>
          <a:xfrm>
            <a:off x="4942284" y="1804174"/>
            <a:ext cx="6552729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200" dirty="0"/>
              <a:t>I test di Unità hanno mostrato la correttezza dei metodi richiamati all’interno del </a:t>
            </a:r>
            <a:r>
              <a:rPr lang="it-IT" sz="2200" dirty="0" err="1"/>
              <a:t>DataBase</a:t>
            </a:r>
            <a:r>
              <a:rPr lang="it-IT" sz="2200" dirty="0"/>
              <a:t> , inoltre oltre alla gestione dei test riguardanti il Prodotto, sono stati effettuati altri test riguardanti le seguenti gestioni:</a:t>
            </a:r>
          </a:p>
          <a:p>
            <a:endParaRPr lang="it-IT" sz="22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it-IT" sz="2200" dirty="0"/>
              <a:t> </a:t>
            </a:r>
            <a:r>
              <a:rPr lang="it-IT" sz="2200" dirty="0" err="1"/>
              <a:t>GestioneCarrelloTest</a:t>
            </a:r>
            <a:endParaRPr lang="it-IT" sz="22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it-IT" sz="2200" dirty="0"/>
              <a:t> </a:t>
            </a:r>
            <a:r>
              <a:rPr lang="it-IT" sz="2200" dirty="0" err="1"/>
              <a:t>GestioneOrdiniTest</a:t>
            </a:r>
            <a:endParaRPr lang="it-IT" sz="22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it-IT" sz="2200" dirty="0"/>
              <a:t> </a:t>
            </a:r>
            <a:r>
              <a:rPr lang="it-IT" sz="2200" dirty="0" err="1"/>
              <a:t>GestioneUtenteTest</a:t>
            </a:r>
            <a:endParaRPr lang="it-IT" sz="22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it-IT" sz="2200" dirty="0" err="1"/>
              <a:t>GestioneProdottiTest</a:t>
            </a:r>
            <a:endParaRPr lang="it-IT" sz="2200" dirty="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it-IT" sz="2200" dirty="0"/>
          </a:p>
          <a:p>
            <a:r>
              <a:rPr lang="it-IT" sz="2200" dirty="0"/>
              <a:t>Tutti i test hanno avuto un riscontro positivo.</a:t>
            </a:r>
          </a:p>
        </p:txBody>
      </p:sp>
    </p:spTree>
    <p:extLst>
      <p:ext uri="{BB962C8B-B14F-4D97-AF65-F5344CB8AC3E}">
        <p14:creationId xmlns:p14="http://schemas.microsoft.com/office/powerpoint/2010/main" val="3777157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2">
            <a:extLst>
              <a:ext uri="{FF2B5EF4-FFF2-40B4-BE49-F238E27FC236}">
                <a16:creationId xmlns:a16="http://schemas.microsoft.com/office/drawing/2014/main" id="{ADCEA6A2-DE79-4F29-BFEC-07B70BCDF55F}"/>
              </a:ext>
            </a:extLst>
          </p:cNvPr>
          <p:cNvSpPr txBox="1">
            <a:spLocks/>
          </p:cNvSpPr>
          <p:nvPr/>
        </p:nvSpPr>
        <p:spPr>
          <a:xfrm>
            <a:off x="2239040" y="46637"/>
            <a:ext cx="7710744" cy="49259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dirty="0"/>
              <a:t>Coverage Unit Test</a:t>
            </a:r>
            <a:endParaRPr lang="en-US" dirty="0"/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9CBDC2A7-5236-4C9F-9523-7271629A14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69" t="15490" r="39405" b="40550"/>
          <a:stretch/>
        </p:blipFill>
        <p:spPr>
          <a:xfrm>
            <a:off x="1557908" y="1628800"/>
            <a:ext cx="9073008" cy="4099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150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>
            <a:extLst>
              <a:ext uri="{FF2B5EF4-FFF2-40B4-BE49-F238E27FC236}">
                <a16:creationId xmlns:a16="http://schemas.microsoft.com/office/drawing/2014/main" id="{3874B0E9-426E-4007-B60B-A65A5192671F}"/>
              </a:ext>
            </a:extLst>
          </p:cNvPr>
          <p:cNvSpPr txBox="1">
            <a:spLocks/>
          </p:cNvSpPr>
          <p:nvPr/>
        </p:nvSpPr>
        <p:spPr>
          <a:xfrm>
            <a:off x="1522411" y="188640"/>
            <a:ext cx="9144001" cy="599728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dirty="0" err="1"/>
              <a:t>Category</a:t>
            </a:r>
            <a:r>
              <a:rPr lang="it-IT" dirty="0"/>
              <a:t> </a:t>
            </a:r>
            <a:r>
              <a:rPr lang="it-IT" dirty="0" err="1"/>
              <a:t>Partition</a:t>
            </a:r>
            <a:endParaRPr lang="en-US" dirty="0"/>
          </a:p>
        </p:txBody>
      </p:sp>
      <p:graphicFrame>
        <p:nvGraphicFramePr>
          <p:cNvPr id="4" name="Tabella 3">
            <a:extLst>
              <a:ext uri="{FF2B5EF4-FFF2-40B4-BE49-F238E27FC236}">
                <a16:creationId xmlns:a16="http://schemas.microsoft.com/office/drawing/2014/main" id="{145B9FE6-271F-4809-A404-E015E6FAE6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6029578"/>
              </p:ext>
            </p:extLst>
          </p:nvPr>
        </p:nvGraphicFramePr>
        <p:xfrm>
          <a:off x="2998067" y="1772816"/>
          <a:ext cx="6192688" cy="4411663"/>
        </p:xfrm>
        <a:graphic>
          <a:graphicData uri="http://schemas.openxmlformats.org/drawingml/2006/table">
            <a:tbl>
              <a:tblPr/>
              <a:tblGrid>
                <a:gridCol w="2088232">
                  <a:extLst>
                    <a:ext uri="{9D8B030D-6E8A-4147-A177-3AD203B41FA5}">
                      <a16:colId xmlns:a16="http://schemas.microsoft.com/office/drawing/2014/main" val="1891270912"/>
                    </a:ext>
                  </a:extLst>
                </a:gridCol>
                <a:gridCol w="4104456">
                  <a:extLst>
                    <a:ext uri="{9D8B030D-6E8A-4147-A177-3AD203B41FA5}">
                      <a16:colId xmlns:a16="http://schemas.microsoft.com/office/drawing/2014/main" val="2702374122"/>
                    </a:ext>
                  </a:extLst>
                </a:gridCol>
              </a:tblGrid>
              <a:tr h="317500">
                <a:tc grid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400" b="1">
                          <a:solidFill>
                            <a:srgbClr val="FFFFF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Century Gothic" panose="020B0502020202020204" pitchFamily="34" charset="0"/>
                        </a:rPr>
                        <a:t>Parametro:</a:t>
                      </a:r>
                      <a:r>
                        <a:rPr lang="it-IT" sz="1400">
                          <a:solidFill>
                            <a:srgbClr val="FFFFF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 ConfermaPassword</a:t>
                      </a:r>
                      <a:endParaRPr lang="it-IT" sz="140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400" b="1">
                          <a:solidFill>
                            <a:srgbClr val="FFFFF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Century Gothic" panose="020B0502020202020204" pitchFamily="34" charset="0"/>
                        </a:rPr>
                        <a:t>Formato: </a:t>
                      </a:r>
                      <a:r>
                        <a:rPr lang="it-IT" sz="1400">
                          <a:solidFill>
                            <a:srgbClr val="FFFFF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.{5,8}[a-zA-Z0-9]</a:t>
                      </a:r>
                      <a:endParaRPr lang="it-IT" sz="140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5824883"/>
                  </a:ext>
                </a:extLst>
              </a:tr>
              <a:tr h="32512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400" b="1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Lunghezza[</a:t>
                      </a:r>
                      <a:r>
                        <a:rPr lang="it-IT" sz="1400" b="1" dirty="0" err="1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LCPassword</a:t>
                      </a:r>
                      <a:r>
                        <a:rPr lang="it-IT" sz="1400" b="1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]</a:t>
                      </a:r>
                      <a:endParaRPr lang="it-IT" sz="14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2F3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179070" lvl="0" indent="-342900" algn="just">
                        <a:lnSpc>
                          <a:spcPct val="115000"/>
                        </a:lnSpc>
                        <a:spcAft>
                          <a:spcPts val="175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it-IT" sz="1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&lt;5 or &gt;8[</a:t>
                      </a:r>
                      <a:r>
                        <a:rPr lang="it-IT" sz="1400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error</a:t>
                      </a:r>
                      <a:r>
                        <a:rPr lang="it-IT" sz="1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]</a:t>
                      </a:r>
                      <a:endParaRPr lang="it-IT" sz="14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  <a:p>
                      <a:pPr marL="581660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 </a:t>
                      </a:r>
                      <a:endParaRPr lang="it-IT" sz="14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  <a:p>
                      <a:pPr marL="342900" marR="179070" lvl="0" indent="-342900" algn="just">
                        <a:lnSpc>
                          <a:spcPct val="115000"/>
                        </a:lnSpc>
                        <a:spcAft>
                          <a:spcPts val="175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it-IT" sz="1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&gt;=5 or &lt;=8 [property </a:t>
                      </a:r>
                      <a:r>
                        <a:rPr lang="it-IT" sz="1400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LCPassword_OK</a:t>
                      </a:r>
                      <a:r>
                        <a:rPr lang="it-IT" sz="1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]</a:t>
                      </a:r>
                      <a:endParaRPr lang="it-IT" sz="14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06429928"/>
                  </a:ext>
                </a:extLst>
              </a:tr>
              <a:tr h="25781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400" b="1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Formato[</a:t>
                      </a:r>
                      <a:r>
                        <a:rPr lang="it-IT" sz="1400" b="1" dirty="0" err="1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LCPassword</a:t>
                      </a:r>
                      <a:r>
                        <a:rPr lang="it-IT" sz="1400" b="1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]</a:t>
                      </a:r>
                      <a:endParaRPr lang="it-IT" sz="14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2F3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07000"/>
                        </a:lnSpc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it-IT" sz="1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Non rispetta il formato [</a:t>
                      </a:r>
                      <a:r>
                        <a:rPr lang="it-IT" sz="1400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if</a:t>
                      </a:r>
                      <a:r>
                        <a:rPr lang="it-IT" sz="1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 </a:t>
                      </a:r>
                      <a:r>
                        <a:rPr lang="it-IT" sz="1400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LCPassword_OK</a:t>
                      </a:r>
                      <a:r>
                        <a:rPr lang="it-IT" sz="1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][</a:t>
                      </a:r>
                      <a:r>
                        <a:rPr lang="it-IT" sz="1400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error</a:t>
                      </a:r>
                      <a:r>
                        <a:rPr lang="it-IT" sz="1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] </a:t>
                      </a:r>
                      <a:endParaRPr lang="it-IT" sz="14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  <a:p>
                      <a:pPr marL="45720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 </a:t>
                      </a:r>
                      <a:endParaRPr lang="it-IT" sz="14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  <a:p>
                      <a:pPr marL="342900" lvl="0" indent="-342900">
                        <a:lnSpc>
                          <a:spcPct val="107000"/>
                        </a:lnSpc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it-IT" sz="1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Rispetta il formato  [</a:t>
                      </a:r>
                      <a:r>
                        <a:rPr lang="it-IT" sz="1400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if</a:t>
                      </a:r>
                      <a:r>
                        <a:rPr lang="it-IT" sz="1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 </a:t>
                      </a:r>
                      <a:r>
                        <a:rPr lang="it-IT" sz="1400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LCPassword_OK</a:t>
                      </a:r>
                      <a:r>
                        <a:rPr lang="it-IT" sz="1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][property </a:t>
                      </a:r>
                      <a:r>
                        <a:rPr lang="it-IT" sz="1400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FCPassword_OK</a:t>
                      </a:r>
                      <a:r>
                        <a:rPr lang="it-IT" sz="1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]</a:t>
                      </a:r>
                      <a:endParaRPr lang="it-IT" sz="14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42190871"/>
                  </a:ext>
                </a:extLst>
              </a:tr>
              <a:tr h="25781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400" b="1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Equivalenza</a:t>
                      </a:r>
                      <a:endParaRPr lang="it-IT" sz="14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2F3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07000"/>
                        </a:lnSpc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GB" sz="1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If ([Password!=</a:t>
                      </a:r>
                      <a:r>
                        <a:rPr lang="en-GB" sz="1400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ConfPassword</a:t>
                      </a:r>
                      <a:r>
                        <a:rPr lang="en-GB" sz="1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]) </a:t>
                      </a:r>
                      <a:endParaRPr lang="it-IT" sz="14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       [if </a:t>
                      </a:r>
                      <a:r>
                        <a:rPr lang="en-GB" sz="1400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LCPassword_OK</a:t>
                      </a:r>
                      <a:r>
                        <a:rPr lang="en-GB" sz="1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, if </a:t>
                      </a:r>
                      <a:r>
                        <a:rPr lang="en-GB" sz="1400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FCPassword_OK</a:t>
                      </a:r>
                      <a:r>
                        <a:rPr lang="en-GB" sz="1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][property error]</a:t>
                      </a:r>
                      <a:endParaRPr lang="it-IT" sz="14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  <a:p>
                      <a:pPr marL="45720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 </a:t>
                      </a:r>
                      <a:endParaRPr lang="it-IT" sz="14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  <a:p>
                      <a:pPr marL="342900" lvl="0" indent="-342900">
                        <a:lnSpc>
                          <a:spcPct val="107000"/>
                        </a:lnSpc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GB" sz="1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If([Password=</a:t>
                      </a:r>
                      <a:r>
                        <a:rPr lang="en-GB" sz="1400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CPassword</a:t>
                      </a:r>
                      <a:r>
                        <a:rPr lang="en-GB" sz="1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])</a:t>
                      </a:r>
                      <a:endParaRPr lang="it-IT" sz="14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  <a:p>
                      <a:pPr marL="22860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  [if </a:t>
                      </a:r>
                      <a:r>
                        <a:rPr lang="en-GB" sz="1400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LCPassword_OK</a:t>
                      </a:r>
                      <a:r>
                        <a:rPr lang="en-GB" sz="1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, if </a:t>
                      </a:r>
                      <a:r>
                        <a:rPr lang="en-GB" sz="1400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FCPassword_OK</a:t>
                      </a:r>
                      <a:r>
                        <a:rPr lang="en-GB" sz="1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][property OK]</a:t>
                      </a:r>
                      <a:endParaRPr lang="it-IT" sz="14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25583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00068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>
            <a:extLst>
              <a:ext uri="{FF2B5EF4-FFF2-40B4-BE49-F238E27FC236}">
                <a16:creationId xmlns:a16="http://schemas.microsoft.com/office/drawing/2014/main" id="{3874B0E9-426E-4007-B60B-A65A5192671F}"/>
              </a:ext>
            </a:extLst>
          </p:cNvPr>
          <p:cNvSpPr txBox="1">
            <a:spLocks/>
          </p:cNvSpPr>
          <p:nvPr/>
        </p:nvSpPr>
        <p:spPr>
          <a:xfrm>
            <a:off x="1522411" y="188640"/>
            <a:ext cx="9144001" cy="599728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dirty="0" err="1"/>
              <a:t>Category</a:t>
            </a:r>
            <a:r>
              <a:rPr lang="it-IT" dirty="0"/>
              <a:t> </a:t>
            </a:r>
            <a:r>
              <a:rPr lang="it-IT" dirty="0" err="1"/>
              <a:t>Partition</a:t>
            </a:r>
            <a:endParaRPr lang="en-US" dirty="0"/>
          </a:p>
        </p:txBody>
      </p:sp>
      <p:graphicFrame>
        <p:nvGraphicFramePr>
          <p:cNvPr id="3" name="Tabella 2">
            <a:extLst>
              <a:ext uri="{FF2B5EF4-FFF2-40B4-BE49-F238E27FC236}">
                <a16:creationId xmlns:a16="http://schemas.microsoft.com/office/drawing/2014/main" id="{3969FDD8-EB80-4EFA-AB58-30802B7F7C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4859713"/>
              </p:ext>
            </p:extLst>
          </p:nvPr>
        </p:nvGraphicFramePr>
        <p:xfrm>
          <a:off x="2794308" y="1679733"/>
          <a:ext cx="6600206" cy="3498534"/>
        </p:xfrm>
        <a:graphic>
          <a:graphicData uri="http://schemas.openxmlformats.org/drawingml/2006/table">
            <a:tbl>
              <a:tblPr/>
              <a:tblGrid>
                <a:gridCol w="2053564">
                  <a:extLst>
                    <a:ext uri="{9D8B030D-6E8A-4147-A177-3AD203B41FA5}">
                      <a16:colId xmlns:a16="http://schemas.microsoft.com/office/drawing/2014/main" val="1048911424"/>
                    </a:ext>
                  </a:extLst>
                </a:gridCol>
                <a:gridCol w="4546642">
                  <a:extLst>
                    <a:ext uri="{9D8B030D-6E8A-4147-A177-3AD203B41FA5}">
                      <a16:colId xmlns:a16="http://schemas.microsoft.com/office/drawing/2014/main" val="2600960430"/>
                    </a:ext>
                  </a:extLst>
                </a:gridCol>
              </a:tblGrid>
              <a:tr h="317500">
                <a:tc grid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400" b="1" dirty="0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Century Gothic" panose="020B0502020202020204" pitchFamily="34" charset="0"/>
                        </a:rPr>
                        <a:t>Parametro:</a:t>
                      </a:r>
                      <a:r>
                        <a:rPr lang="it-IT" sz="1400" dirty="0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 Ricerca</a:t>
                      </a:r>
                      <a:endParaRPr lang="it-IT" sz="12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400" b="1" dirty="0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Century Gothic" panose="020B0502020202020204" pitchFamily="34" charset="0"/>
                        </a:rPr>
                        <a:t>Formato: </a:t>
                      </a:r>
                      <a:r>
                        <a:rPr lang="it-IT" sz="1400" dirty="0">
                          <a:effectLst/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​</a:t>
                      </a:r>
                      <a:r>
                        <a:rPr lang="it-IT" sz="1400" dirty="0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^(?=.*\d)(?=.*[A-Z])(?=.*[a-z])[A-Za-z0-9!@#$%]{8,}$</a:t>
                      </a:r>
                      <a:endParaRPr lang="it-IT" sz="12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2287523"/>
                  </a:ext>
                </a:extLst>
              </a:tr>
              <a:tr h="32512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400" b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Lunghezza[</a:t>
                      </a:r>
                      <a:r>
                        <a:rPr lang="it-IT" sz="1400" b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LRicerca</a:t>
                      </a:r>
                      <a:r>
                        <a:rPr lang="it-IT" sz="1400" b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]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2F3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179070" lvl="0" indent="-342900" algn="just">
                        <a:lnSpc>
                          <a:spcPct val="115000"/>
                        </a:lnSpc>
                        <a:spcAft>
                          <a:spcPts val="175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it-IT" sz="1400" dirty="0">
                          <a:effectLst/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&lt;1 or &gt;50[</a:t>
                      </a:r>
                      <a:r>
                        <a:rPr lang="it-IT" sz="1400" dirty="0" err="1">
                          <a:effectLst/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error</a:t>
                      </a:r>
                      <a:r>
                        <a:rPr lang="it-IT" sz="1400" dirty="0">
                          <a:effectLst/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]</a:t>
                      </a:r>
                      <a:endParaRPr lang="it-IT" sz="12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  <a:p>
                      <a:pPr marL="581660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400" dirty="0">
                          <a:effectLst/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 </a:t>
                      </a:r>
                      <a:endParaRPr lang="it-IT" sz="12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  <a:p>
                      <a:pPr marL="342900" marR="179070" lvl="0" indent="-342900" algn="just">
                        <a:lnSpc>
                          <a:spcPct val="115000"/>
                        </a:lnSpc>
                        <a:spcAft>
                          <a:spcPts val="175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it-IT" sz="1400" dirty="0">
                          <a:effectLst/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&gt;=1 or &lt;=50 [property </a:t>
                      </a:r>
                      <a:r>
                        <a:rPr lang="it-IT" sz="1400" dirty="0" err="1">
                          <a:effectLst/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LRicerca_OK</a:t>
                      </a:r>
                      <a:r>
                        <a:rPr lang="it-IT" sz="1400" dirty="0">
                          <a:effectLst/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]</a:t>
                      </a:r>
                      <a:endParaRPr lang="it-IT" sz="12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12990434"/>
                  </a:ext>
                </a:extLst>
              </a:tr>
              <a:tr h="25781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400" b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Formato[</a:t>
                      </a:r>
                      <a:r>
                        <a:rPr lang="it-IT" sz="1400" b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FRicerca</a:t>
                      </a:r>
                      <a:r>
                        <a:rPr lang="it-IT" sz="1400" b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]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2F3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07000"/>
                        </a:lnSpc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it-IT" sz="1400">
                          <a:effectLst/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Non rispetta il formato [if LRicerca_OK][error] </a:t>
                      </a:r>
                      <a:endParaRPr lang="it-IT" sz="12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  <a:p>
                      <a:pPr marL="45720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400">
                          <a:effectLst/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 </a:t>
                      </a:r>
                      <a:endParaRPr lang="it-IT" sz="12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  <a:p>
                      <a:pPr marL="342900" lvl="0" indent="-342900">
                        <a:lnSpc>
                          <a:spcPct val="107000"/>
                        </a:lnSpc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it-IT" sz="1400">
                          <a:effectLst/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Rispetta il formato  [if LRicerca_OK][property FRicerca_OK]</a:t>
                      </a:r>
                      <a:endParaRPr lang="it-IT" sz="12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1884124"/>
                  </a:ext>
                </a:extLst>
              </a:tr>
              <a:tr h="25781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400" b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PresenzaNelDatabase</a:t>
                      </a:r>
                      <a:r>
                        <a:rPr lang="it-IT" sz="1400" b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[</a:t>
                      </a:r>
                      <a:r>
                        <a:rPr lang="it-IT" sz="1400" b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PNDProdotto</a:t>
                      </a:r>
                      <a:r>
                        <a:rPr lang="it-IT" sz="1400" b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]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2F3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07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it-IT" sz="1400" dirty="0">
                          <a:effectLst/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Nessun prodotto presente con il nome dato in input[</a:t>
                      </a:r>
                      <a:r>
                        <a:rPr lang="it-IT" sz="1400" dirty="0" err="1">
                          <a:effectLst/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null</a:t>
                      </a:r>
                      <a:r>
                        <a:rPr lang="it-IT" sz="1400" dirty="0">
                          <a:effectLst/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]</a:t>
                      </a:r>
                      <a:endParaRPr lang="it-IT" sz="12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  <a:p>
                      <a:pPr marL="45720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400" dirty="0">
                          <a:effectLst/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 </a:t>
                      </a:r>
                      <a:endParaRPr lang="it-IT" sz="12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  <a:p>
                      <a:pPr marL="342900" lvl="0" indent="-342900">
                        <a:lnSpc>
                          <a:spcPct val="107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it-IT" sz="1400" dirty="0">
                          <a:effectLst/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Uno o più prodotti presenti [</a:t>
                      </a:r>
                      <a:r>
                        <a:rPr lang="it-IT" sz="1400" dirty="0" err="1">
                          <a:effectLst/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if</a:t>
                      </a:r>
                      <a:r>
                        <a:rPr lang="it-IT" sz="1400" dirty="0">
                          <a:effectLst/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 </a:t>
                      </a:r>
                      <a:r>
                        <a:rPr lang="it-IT" sz="1400" dirty="0" err="1">
                          <a:effectLst/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PNDRicerca_OK</a:t>
                      </a:r>
                      <a:r>
                        <a:rPr lang="it-IT" sz="1400" dirty="0">
                          <a:effectLst/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] [property </a:t>
                      </a:r>
                      <a:r>
                        <a:rPr lang="it-IT" sz="1400" dirty="0" err="1">
                          <a:effectLst/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PNDRicerca_OK</a:t>
                      </a:r>
                      <a:r>
                        <a:rPr lang="it-IT" sz="1400" dirty="0">
                          <a:effectLst/>
                          <a:latin typeface="Times New Roman" panose="02020603050405020304" pitchFamily="18" charset="0"/>
                          <a:ea typeface="Arial" panose="020B0604020202020204" pitchFamily="34" charset="0"/>
                        </a:rPr>
                        <a:t>]</a:t>
                      </a:r>
                      <a:endParaRPr lang="it-IT" sz="12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59381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08984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>
            <a:extLst>
              <a:ext uri="{FF2B5EF4-FFF2-40B4-BE49-F238E27FC236}">
                <a16:creationId xmlns:a16="http://schemas.microsoft.com/office/drawing/2014/main" id="{3874B0E9-426E-4007-B60B-A65A5192671F}"/>
              </a:ext>
            </a:extLst>
          </p:cNvPr>
          <p:cNvSpPr txBox="1">
            <a:spLocks/>
          </p:cNvSpPr>
          <p:nvPr/>
        </p:nvSpPr>
        <p:spPr>
          <a:xfrm>
            <a:off x="1522411" y="188640"/>
            <a:ext cx="9144001" cy="599728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dirty="0"/>
              <a:t>Test Case</a:t>
            </a:r>
            <a:endParaRPr lang="en-US" dirty="0"/>
          </a:p>
        </p:txBody>
      </p:sp>
      <p:graphicFrame>
        <p:nvGraphicFramePr>
          <p:cNvPr id="4" name="Tabella 3">
            <a:extLst>
              <a:ext uri="{FF2B5EF4-FFF2-40B4-BE49-F238E27FC236}">
                <a16:creationId xmlns:a16="http://schemas.microsoft.com/office/drawing/2014/main" id="{21E72934-593B-4639-AFC3-4CB251F215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4872731"/>
              </p:ext>
            </p:extLst>
          </p:nvPr>
        </p:nvGraphicFramePr>
        <p:xfrm>
          <a:off x="2746039" y="1340768"/>
          <a:ext cx="6696744" cy="4896545"/>
        </p:xfrm>
        <a:graphic>
          <a:graphicData uri="http://schemas.openxmlformats.org/drawingml/2006/table">
            <a:tbl>
              <a:tblPr firstRow="1" firstCol="1" bandRow="1">
                <a:tableStyleId>{3C2FFA5D-87B4-456A-9821-1D502468CF0F}</a:tableStyleId>
              </a:tblPr>
              <a:tblGrid>
                <a:gridCol w="3432082">
                  <a:extLst>
                    <a:ext uri="{9D8B030D-6E8A-4147-A177-3AD203B41FA5}">
                      <a16:colId xmlns:a16="http://schemas.microsoft.com/office/drawing/2014/main" val="3991130476"/>
                    </a:ext>
                  </a:extLst>
                </a:gridCol>
                <a:gridCol w="3264662">
                  <a:extLst>
                    <a:ext uri="{9D8B030D-6E8A-4147-A177-3AD203B41FA5}">
                      <a16:colId xmlns:a16="http://schemas.microsoft.com/office/drawing/2014/main" val="3282071416"/>
                    </a:ext>
                  </a:extLst>
                </a:gridCol>
              </a:tblGrid>
              <a:tr h="37668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400" dirty="0">
                          <a:effectLst/>
                        </a:rPr>
                        <a:t>Test case ID: ​TC_1.1_7</a:t>
                      </a:r>
                      <a:endParaRPr lang="it-IT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127999" marR="36800" marT="0" marB="0" anchor="ctr">
                    <a:solidFill>
                      <a:schemeClr val="bg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L="46080" marR="46080" marT="23040" marB="23040">
                    <a:solidFill>
                      <a:schemeClr val="bg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2527315"/>
                  </a:ext>
                </a:extLst>
              </a:tr>
              <a:tr h="373050">
                <a:tc grid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400" dirty="0">
                          <a:effectLst/>
                        </a:rPr>
                        <a:t>Riferimento Requisito Funzionale: ​RF_1 </a:t>
                      </a:r>
                      <a:endParaRPr lang="it-IT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127999" marR="36800" marT="0" marB="0" anchor="ctr"/>
                </a:tc>
                <a:tc hMerge="1"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L="46080" marR="46080" marT="23040" marB="23040"/>
                </a:tc>
                <a:extLst>
                  <a:ext uri="{0D108BD9-81ED-4DB2-BD59-A6C34878D82A}">
                    <a16:rowId xmlns:a16="http://schemas.microsoft.com/office/drawing/2014/main" val="2787657063"/>
                  </a:ext>
                </a:extLst>
              </a:tr>
              <a:tr h="282670">
                <a:tc grid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400" dirty="0">
                          <a:effectLst/>
                        </a:rPr>
                        <a:t>Precondizioni: </a:t>
                      </a:r>
                      <a:endParaRPr lang="it-IT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127999" marR="36800" marT="0" marB="0" anchor="ctr"/>
                </a:tc>
                <a:tc hMerge="1"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L="46080" marR="46080" marT="23040" marB="23040"/>
                </a:tc>
                <a:extLst>
                  <a:ext uri="{0D108BD9-81ED-4DB2-BD59-A6C34878D82A}">
                    <a16:rowId xmlns:a16="http://schemas.microsoft.com/office/drawing/2014/main" val="302641456"/>
                  </a:ext>
                </a:extLst>
              </a:tr>
              <a:tr h="363641">
                <a:tc grid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400" dirty="0">
                          <a:effectLst/>
                        </a:rPr>
                        <a:t>L’​utente ​si trova nella pagina di Registrazione. </a:t>
                      </a:r>
                      <a:endParaRPr lang="it-IT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127999" marR="36800" marT="0" marB="0" anchor="ctr"/>
                </a:tc>
                <a:tc hMerge="1"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L="46080" marR="46080" marT="23040" marB="23040"/>
                </a:tc>
                <a:extLst>
                  <a:ext uri="{0D108BD9-81ED-4DB2-BD59-A6C34878D82A}">
                    <a16:rowId xmlns:a16="http://schemas.microsoft.com/office/drawing/2014/main" val="640730622"/>
                  </a:ext>
                </a:extLst>
              </a:tr>
              <a:tr h="37668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400" dirty="0">
                          <a:effectLst/>
                        </a:rPr>
                        <a:t>Flusso di eventi: </a:t>
                      </a:r>
                      <a:endParaRPr lang="it-IT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127999" marR="36800" marT="0" marB="0" anchor="ctr"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L="46080" marR="46080" marT="23040" marB="23040"/>
                </a:tc>
                <a:extLst>
                  <a:ext uri="{0D108BD9-81ED-4DB2-BD59-A6C34878D82A}">
                    <a16:rowId xmlns:a16="http://schemas.microsoft.com/office/drawing/2014/main" val="30085341"/>
                  </a:ext>
                </a:extLst>
              </a:tr>
              <a:tr h="316261">
                <a:tc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400" dirty="0">
                          <a:effectLst/>
                        </a:rPr>
                        <a:t>L’​utente​ inserisce i seguenti dati: </a:t>
                      </a:r>
                    </a:p>
                  </a:txBody>
                  <a:tcPr marL="127999" marR="36800" marT="0" marB="0" anchor="ctr"/>
                </a:tc>
                <a:tc h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6080" marR="46080" marT="23040" marB="23040"/>
                </a:tc>
                <a:extLst>
                  <a:ext uri="{0D108BD9-81ED-4DB2-BD59-A6C34878D82A}">
                    <a16:rowId xmlns:a16="http://schemas.microsoft.com/office/drawing/2014/main" val="4188939238"/>
                  </a:ext>
                </a:extLst>
              </a:tr>
              <a:tr h="234229">
                <a:tc>
                  <a:txBody>
                    <a:bodyPr/>
                    <a:lstStyle/>
                    <a:p>
                      <a:pPr marL="1905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400">
                          <a:effectLst/>
                        </a:rPr>
                        <a:t>Email: </a:t>
                      </a:r>
                      <a:endParaRPr lang="it-IT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1360" marR="3680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400">
                          <a:effectLst/>
                        </a:rPr>
                        <a:t> andrea@rossi.com</a:t>
                      </a:r>
                      <a:endParaRPr lang="it-IT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1360" marR="36800" marT="0" marB="0" anchor="ctr"/>
                </a:tc>
                <a:extLst>
                  <a:ext uri="{0D108BD9-81ED-4DB2-BD59-A6C34878D82A}">
                    <a16:rowId xmlns:a16="http://schemas.microsoft.com/office/drawing/2014/main" val="3524954553"/>
                  </a:ext>
                </a:extLst>
              </a:tr>
              <a:tr h="23422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400">
                          <a:effectLst/>
                        </a:rPr>
                        <a:t>Nome: </a:t>
                      </a:r>
                      <a:endParaRPr lang="it-IT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1360" marR="3680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400" dirty="0">
                          <a:effectLst/>
                        </a:rPr>
                        <a:t> Andrea</a:t>
                      </a:r>
                      <a:endParaRPr lang="it-IT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1360" marR="36800" marT="0" marB="0" anchor="ctr"/>
                </a:tc>
                <a:extLst>
                  <a:ext uri="{0D108BD9-81ED-4DB2-BD59-A6C34878D82A}">
                    <a16:rowId xmlns:a16="http://schemas.microsoft.com/office/drawing/2014/main" val="580378958"/>
                  </a:ext>
                </a:extLst>
              </a:tr>
              <a:tr h="23422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400">
                          <a:effectLst/>
                        </a:rPr>
                        <a:t>Cognome: </a:t>
                      </a:r>
                      <a:endParaRPr lang="it-IT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1360" marR="3680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400" dirty="0">
                          <a:effectLst/>
                        </a:rPr>
                        <a:t> Rossi</a:t>
                      </a:r>
                      <a:endParaRPr lang="it-IT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1360" marR="36800" marT="0" marB="0" anchor="ctr"/>
                </a:tc>
                <a:extLst>
                  <a:ext uri="{0D108BD9-81ED-4DB2-BD59-A6C34878D82A}">
                    <a16:rowId xmlns:a16="http://schemas.microsoft.com/office/drawing/2014/main" val="1093395304"/>
                  </a:ext>
                </a:extLst>
              </a:tr>
              <a:tr h="23422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400">
                          <a:effectLst/>
                        </a:rPr>
                        <a:t>Password: </a:t>
                      </a:r>
                      <a:endParaRPr lang="it-IT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1360" marR="3680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400">
                          <a:effectLst/>
                        </a:rPr>
                        <a:t> Toni</a:t>
                      </a:r>
                      <a:endParaRPr lang="it-IT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1360" marR="36800" marT="0" marB="0" anchor="ctr"/>
                </a:tc>
                <a:extLst>
                  <a:ext uri="{0D108BD9-81ED-4DB2-BD59-A6C34878D82A}">
                    <a16:rowId xmlns:a16="http://schemas.microsoft.com/office/drawing/2014/main" val="2565016757"/>
                  </a:ext>
                </a:extLst>
              </a:tr>
              <a:tr h="23422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400">
                          <a:effectLst/>
                        </a:rPr>
                        <a:t>Conferma Password: </a:t>
                      </a:r>
                      <a:endParaRPr lang="it-IT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1360" marR="3680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400">
                          <a:effectLst/>
                        </a:rPr>
                        <a:t> </a:t>
                      </a:r>
                      <a:endParaRPr lang="it-IT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1360" marR="36800" marT="0" marB="0" anchor="ctr"/>
                </a:tc>
                <a:extLst>
                  <a:ext uri="{0D108BD9-81ED-4DB2-BD59-A6C34878D82A}">
                    <a16:rowId xmlns:a16="http://schemas.microsoft.com/office/drawing/2014/main" val="3789756628"/>
                  </a:ext>
                </a:extLst>
              </a:tr>
              <a:tr h="70957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400">
                          <a:effectLst/>
                        </a:rPr>
                        <a:t>Sesso: </a:t>
                      </a:r>
                      <a:endParaRPr lang="it-IT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1360" marR="3680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400">
                          <a:effectLst/>
                        </a:rPr>
                        <a:t> </a:t>
                      </a:r>
                    </a:p>
                    <a:p>
                      <a:r>
                        <a:rPr lang="it-IT" sz="1400">
                          <a:effectLst/>
                        </a:rPr>
                        <a:t>  L’​utente​ clicca sul pulsante di conferma. </a:t>
                      </a:r>
                      <a:endParaRPr lang="it-IT" sz="14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31360" marR="36800" marT="0" marB="0" anchor="ctr"/>
                </a:tc>
                <a:extLst>
                  <a:ext uri="{0D108BD9-81ED-4DB2-BD59-A6C34878D82A}">
                    <a16:rowId xmlns:a16="http://schemas.microsoft.com/office/drawing/2014/main" val="4188244351"/>
                  </a:ext>
                </a:extLst>
              </a:tr>
              <a:tr h="37668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400" dirty="0">
                          <a:effectLst/>
                        </a:rPr>
                        <a:t>Oracolo: </a:t>
                      </a:r>
                      <a:endParaRPr lang="it-IT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127999" marR="36800" marT="0" marB="0" anchor="ctr"/>
                </a:tc>
                <a:tc>
                  <a:txBody>
                    <a:bodyPr/>
                    <a:lstStyle/>
                    <a:p>
                      <a:endParaRPr lang="en-US" sz="2000"/>
                    </a:p>
                  </a:txBody>
                  <a:tcPr marL="46080" marR="46080" marT="23040" marB="23040"/>
                </a:tc>
                <a:extLst>
                  <a:ext uri="{0D108BD9-81ED-4DB2-BD59-A6C34878D82A}">
                    <a16:rowId xmlns:a16="http://schemas.microsoft.com/office/drawing/2014/main" val="3626326715"/>
                  </a:ext>
                </a:extLst>
              </a:tr>
              <a:tr h="550167">
                <a:tc gridSpan="2">
                  <a:txBody>
                    <a:bodyPr/>
                    <a:lstStyle/>
                    <a:p>
                      <a:pPr marR="3429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it-IT" sz="1400" dirty="0">
                          <a:effectLst/>
                        </a:rPr>
                        <a:t>La registrazione ha avuto esito negativo poiché il campo “Password” non rispetta la lunghezza.</a:t>
                      </a:r>
                      <a:endParaRPr lang="it-IT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127999" marR="36800" marT="0" marB="0" anchor="ctr">
                    <a:solidFill>
                      <a:srgbClr val="FF0000">
                        <a:alpha val="40000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6080" marR="46080" marT="23040" marB="23040"/>
                </a:tc>
                <a:extLst>
                  <a:ext uri="{0D108BD9-81ED-4DB2-BD59-A6C34878D82A}">
                    <a16:rowId xmlns:a16="http://schemas.microsoft.com/office/drawing/2014/main" val="27315878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563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olo 1">
            <a:extLst>
              <a:ext uri="{FF2B5EF4-FFF2-40B4-BE49-F238E27FC236}">
                <a16:creationId xmlns:a16="http://schemas.microsoft.com/office/drawing/2014/main" id="{D29A08B3-8E5B-42B4-9B97-BE54E88337CA}"/>
              </a:ext>
            </a:extLst>
          </p:cNvPr>
          <p:cNvSpPr txBox="1">
            <a:spLocks/>
          </p:cNvSpPr>
          <p:nvPr/>
        </p:nvSpPr>
        <p:spPr>
          <a:xfrm>
            <a:off x="1466722" y="295773"/>
            <a:ext cx="9144001" cy="599728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dirty="0"/>
              <a:t>Tecnologie di sviluppo utilizzate</a:t>
            </a:r>
            <a:endParaRPr lang="en-US" dirty="0"/>
          </a:p>
        </p:txBody>
      </p:sp>
      <p:pic>
        <p:nvPicPr>
          <p:cNvPr id="1026" name="Picture 2" descr="HTML5 yenilikler">
            <a:extLst>
              <a:ext uri="{FF2B5EF4-FFF2-40B4-BE49-F238E27FC236}">
                <a16:creationId xmlns:a16="http://schemas.microsoft.com/office/drawing/2014/main" id="{A1D8E544-4F07-44AC-A3A2-64B7FB5165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899" y="1550213"/>
            <a:ext cx="2895560" cy="16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pic.downyi.com/upload/2017-9/20179111044263410.png">
            <a:extLst>
              <a:ext uri="{FF2B5EF4-FFF2-40B4-BE49-F238E27FC236}">
                <a16:creationId xmlns:a16="http://schemas.microsoft.com/office/drawing/2014/main" id="{CD8C0FF8-2E18-4D9F-8D34-CA17C2A16B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6479" y="4119335"/>
            <a:ext cx="1872208" cy="1872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048CF530-6AA6-48E7-A31B-3D787E9C41E5}"/>
              </a:ext>
            </a:extLst>
          </p:cNvPr>
          <p:cNvSpPr txBox="1"/>
          <p:nvPr/>
        </p:nvSpPr>
        <p:spPr>
          <a:xfrm>
            <a:off x="631052" y="3240699"/>
            <a:ext cx="1872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HTML5, CSS, JS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70DA7B40-707D-4C57-B092-74658AD5881B}"/>
              </a:ext>
            </a:extLst>
          </p:cNvPr>
          <p:cNvSpPr txBox="1"/>
          <p:nvPr/>
        </p:nvSpPr>
        <p:spPr>
          <a:xfrm>
            <a:off x="3255988" y="5999475"/>
            <a:ext cx="1512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Eclipse EE</a:t>
            </a:r>
          </a:p>
        </p:txBody>
      </p:sp>
      <p:pic>
        <p:nvPicPr>
          <p:cNvPr id="1030" name="Picture 6" descr="MySQL Workbench 6.3.10 download - pobierz za darmo">
            <a:extLst>
              <a:ext uri="{FF2B5EF4-FFF2-40B4-BE49-F238E27FC236}">
                <a16:creationId xmlns:a16="http://schemas.microsoft.com/office/drawing/2014/main" id="{B040CF98-2D00-4688-8D16-7EA0C85360D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95" b="13894"/>
          <a:stretch/>
        </p:blipFill>
        <p:spPr bwMode="auto">
          <a:xfrm>
            <a:off x="8980007" y="1550213"/>
            <a:ext cx="2990919" cy="16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588598DE-BA6B-4D8E-A959-F206E75E6794}"/>
              </a:ext>
            </a:extLst>
          </p:cNvPr>
          <p:cNvSpPr txBox="1"/>
          <p:nvPr/>
        </p:nvSpPr>
        <p:spPr>
          <a:xfrm>
            <a:off x="10262876" y="3240699"/>
            <a:ext cx="6956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SQL</a:t>
            </a:r>
          </a:p>
        </p:txBody>
      </p:sp>
      <p:pic>
        <p:nvPicPr>
          <p:cNvPr id="1032" name="Picture 8" descr="How to install Tomcat 8.5 on Debian 8">
            <a:extLst>
              <a:ext uri="{FF2B5EF4-FFF2-40B4-BE49-F238E27FC236}">
                <a16:creationId xmlns:a16="http://schemas.microsoft.com/office/drawing/2014/main" id="{50743F58-93DF-42A2-92E8-43B171A9DC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9383" y="4191741"/>
            <a:ext cx="1802532" cy="1802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58F93495-4C42-4654-BE45-6FD2ED2FF77F}"/>
              </a:ext>
            </a:extLst>
          </p:cNvPr>
          <p:cNvSpPr txBox="1"/>
          <p:nvPr/>
        </p:nvSpPr>
        <p:spPr>
          <a:xfrm>
            <a:off x="6162894" y="5999475"/>
            <a:ext cx="21555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Apache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TomCat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8</a:t>
            </a:r>
          </a:p>
        </p:txBody>
      </p:sp>
      <p:pic>
        <p:nvPicPr>
          <p:cNvPr id="1034" name="Picture 10" descr="jQuery - WikiProgramming">
            <a:extLst>
              <a:ext uri="{FF2B5EF4-FFF2-40B4-BE49-F238E27FC236}">
                <a16:creationId xmlns:a16="http://schemas.microsoft.com/office/drawing/2014/main" id="{C913DDA0-4772-4BBD-A739-A77823F5C4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8205" y="1408696"/>
            <a:ext cx="1800200" cy="1766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12026C78-566B-43AE-9351-9DF62A565E6F}"/>
              </a:ext>
            </a:extLst>
          </p:cNvPr>
          <p:cNvSpPr txBox="1"/>
          <p:nvPr/>
        </p:nvSpPr>
        <p:spPr>
          <a:xfrm>
            <a:off x="6981523" y="3240699"/>
            <a:ext cx="9959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jQuery</a:t>
            </a:r>
          </a:p>
        </p:txBody>
      </p:sp>
      <p:pic>
        <p:nvPicPr>
          <p:cNvPr id="2" name="Picture 2" descr="JRebel Features | Faster Java Development | Eliminate ...">
            <a:extLst>
              <a:ext uri="{FF2B5EF4-FFF2-40B4-BE49-F238E27FC236}">
                <a16:creationId xmlns:a16="http://schemas.microsoft.com/office/drawing/2014/main" id="{FF4D85B7-5513-443B-8E3B-77148E4682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2164" y="1408696"/>
            <a:ext cx="1610972" cy="1760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15D52E7D-1DE9-4A2D-9495-30B8F057F0FD}"/>
              </a:ext>
            </a:extLst>
          </p:cNvPr>
          <p:cNvSpPr txBox="1"/>
          <p:nvPr/>
        </p:nvSpPr>
        <p:spPr>
          <a:xfrm>
            <a:off x="3872583" y="3240699"/>
            <a:ext cx="1590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Java / Servlet</a:t>
            </a:r>
          </a:p>
        </p:txBody>
      </p:sp>
    </p:spTree>
    <p:extLst>
      <p:ext uri="{BB962C8B-B14F-4D97-AF65-F5344CB8AC3E}">
        <p14:creationId xmlns:p14="http://schemas.microsoft.com/office/powerpoint/2010/main" val="1735722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>
            <a:extLst>
              <a:ext uri="{FF2B5EF4-FFF2-40B4-BE49-F238E27FC236}">
                <a16:creationId xmlns:a16="http://schemas.microsoft.com/office/drawing/2014/main" id="{3874B0E9-426E-4007-B60B-A65A5192671F}"/>
              </a:ext>
            </a:extLst>
          </p:cNvPr>
          <p:cNvSpPr txBox="1">
            <a:spLocks/>
          </p:cNvSpPr>
          <p:nvPr/>
        </p:nvSpPr>
        <p:spPr>
          <a:xfrm>
            <a:off x="1522411" y="188640"/>
            <a:ext cx="9144001" cy="599728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dirty="0"/>
              <a:t>Test di Integrazione e Sistema</a:t>
            </a:r>
            <a:endParaRPr lang="en-US" dirty="0"/>
          </a:p>
        </p:txBody>
      </p:sp>
      <p:pic>
        <p:nvPicPr>
          <p:cNvPr id="13314" name="Picture 2" descr="Top Free Functional Testing Tools for Web Application ...">
            <a:extLst>
              <a:ext uri="{FF2B5EF4-FFF2-40B4-BE49-F238E27FC236}">
                <a16:creationId xmlns:a16="http://schemas.microsoft.com/office/drawing/2014/main" id="{B77AEB1D-3981-407B-8FF7-D9AD712726C3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9876" y="1196752"/>
            <a:ext cx="9144001" cy="4658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708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>
            <a:extLst>
              <a:ext uri="{FF2B5EF4-FFF2-40B4-BE49-F238E27FC236}">
                <a16:creationId xmlns:a16="http://schemas.microsoft.com/office/drawing/2014/main" id="{3874B0E9-426E-4007-B60B-A65A5192671F}"/>
              </a:ext>
            </a:extLst>
          </p:cNvPr>
          <p:cNvSpPr txBox="1">
            <a:spLocks/>
          </p:cNvSpPr>
          <p:nvPr/>
        </p:nvSpPr>
        <p:spPr>
          <a:xfrm>
            <a:off x="1522411" y="188640"/>
            <a:ext cx="9144001" cy="599728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dirty="0"/>
              <a:t>Test di Integrazione e Sistema</a:t>
            </a:r>
            <a:endParaRPr lang="en-US" dirty="0"/>
          </a:p>
        </p:txBody>
      </p:sp>
      <p:pic>
        <p:nvPicPr>
          <p:cNvPr id="15364" name="Picture 4" descr="Basics of Selenium IDE - BigClasses.com | Selenium IDE ...">
            <a:extLst>
              <a:ext uri="{FF2B5EF4-FFF2-40B4-BE49-F238E27FC236}">
                <a16:creationId xmlns:a16="http://schemas.microsoft.com/office/drawing/2014/main" id="{C8809394-DB01-4119-8630-D6A9178B49D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4" t="12311" r="8812" b="9713"/>
          <a:stretch/>
        </p:blipFill>
        <p:spPr bwMode="auto">
          <a:xfrm>
            <a:off x="3790156" y="2564904"/>
            <a:ext cx="4434176" cy="2160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366" name="Picture 6" descr="File:Animal testing 5.gif - Wikimedia Commons">
            <a:extLst>
              <a:ext uri="{FF2B5EF4-FFF2-40B4-BE49-F238E27FC236}">
                <a16:creationId xmlns:a16="http://schemas.microsoft.com/office/drawing/2014/main" id="{5AB45B7D-6CF6-42BF-AD9B-46779F72AEB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1531" y="1268760"/>
            <a:ext cx="7591425" cy="5057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8047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3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3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>
            <a:extLst>
              <a:ext uri="{FF2B5EF4-FFF2-40B4-BE49-F238E27FC236}">
                <a16:creationId xmlns:a16="http://schemas.microsoft.com/office/drawing/2014/main" id="{3874B0E9-426E-4007-B60B-A65A5192671F}"/>
              </a:ext>
            </a:extLst>
          </p:cNvPr>
          <p:cNvSpPr txBox="1">
            <a:spLocks/>
          </p:cNvSpPr>
          <p:nvPr/>
        </p:nvSpPr>
        <p:spPr>
          <a:xfrm>
            <a:off x="1522411" y="188640"/>
            <a:ext cx="9144001" cy="599728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Test di Integrazione e Sistema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5" name="Tabella 4">
            <a:extLst>
              <a:ext uri="{FF2B5EF4-FFF2-40B4-BE49-F238E27FC236}">
                <a16:creationId xmlns:a16="http://schemas.microsoft.com/office/drawing/2014/main" id="{6C7A2834-28D6-4A23-8497-8EDF64E3BD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3758058"/>
              </p:ext>
            </p:extLst>
          </p:nvPr>
        </p:nvGraphicFramePr>
        <p:xfrm>
          <a:off x="333772" y="2276872"/>
          <a:ext cx="4464496" cy="2712090"/>
        </p:xfrm>
        <a:graphic>
          <a:graphicData uri="http://schemas.openxmlformats.org/drawingml/2006/table">
            <a:tbl>
              <a:tblPr firstRow="1" firstCol="1" bandRow="1"/>
              <a:tblGrid>
                <a:gridCol w="2198673">
                  <a:extLst>
                    <a:ext uri="{9D8B030D-6E8A-4147-A177-3AD203B41FA5}">
                      <a16:colId xmlns:a16="http://schemas.microsoft.com/office/drawing/2014/main" val="3675358842"/>
                    </a:ext>
                  </a:extLst>
                </a:gridCol>
                <a:gridCol w="2265823">
                  <a:extLst>
                    <a:ext uri="{9D8B030D-6E8A-4147-A177-3AD203B41FA5}">
                      <a16:colId xmlns:a16="http://schemas.microsoft.com/office/drawing/2014/main" val="996960844"/>
                    </a:ext>
                  </a:extLst>
                </a:gridCol>
              </a:tblGrid>
              <a:tr h="309161"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it-IT" sz="1600" b="1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panose="020B0604020202020204" pitchFamily="34" charset="0"/>
                          <a:ea typeface="Arial" panose="020B0604020202020204" pitchFamily="34" charset="0"/>
                          <a:cs typeface="Calibri" panose="020F0502020204030204" pitchFamily="34" charset="0"/>
                        </a:rPr>
                        <a:t>Nome </a:t>
                      </a:r>
                      <a:endParaRPr lang="it-IT" sz="160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2230" marR="7302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it-IT" sz="160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panose="020B0604020202020204" pitchFamily="34" charset="0"/>
                          <a:ea typeface="Arial" panose="020B0604020202020204" pitchFamily="34" charset="0"/>
                          <a:cs typeface="Calibri" panose="020F0502020204030204" pitchFamily="34" charset="0"/>
                        </a:rPr>
                        <a:t>TC_1.1_1</a:t>
                      </a:r>
                      <a:endParaRPr lang="it-IT" sz="16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2230" marR="7302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85305244"/>
                  </a:ext>
                </a:extLst>
              </a:tr>
              <a:tr h="309161"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it-IT" sz="1600" b="1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panose="020B0604020202020204" pitchFamily="34" charset="0"/>
                          <a:ea typeface="Arial" panose="020B0604020202020204" pitchFamily="34" charset="0"/>
                          <a:cs typeface="Calibri" panose="020F0502020204030204" pitchFamily="34" charset="0"/>
                        </a:rPr>
                        <a:t>Data e ora </a:t>
                      </a:r>
                      <a:endParaRPr lang="it-IT" sz="160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2230" marR="7302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it-IT" sz="160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panose="020B0604020202020204" pitchFamily="34" charset="0"/>
                          <a:ea typeface="Arial" panose="020B0604020202020204" pitchFamily="34" charset="0"/>
                          <a:cs typeface="Calibri" panose="020F0502020204030204" pitchFamily="34" charset="0"/>
                        </a:rPr>
                        <a:t>18/12/2018, 9:50 </a:t>
                      </a:r>
                      <a:endParaRPr lang="it-IT" sz="16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2230" marR="7302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468021"/>
                  </a:ext>
                </a:extLst>
              </a:tr>
              <a:tr h="309161">
                <a:tc gridSpan="2">
                  <a:txBody>
                    <a:bodyPr/>
                    <a:lstStyle/>
                    <a:p>
                      <a:pPr marR="5080" 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it-IT" sz="1600" b="1" dirty="0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panose="020B0604020202020204" pitchFamily="34" charset="0"/>
                          <a:ea typeface="Arial" panose="020B0604020202020204" pitchFamily="34" charset="0"/>
                          <a:cs typeface="Calibri" panose="020F0502020204030204" pitchFamily="34" charset="0"/>
                        </a:rPr>
                        <a:t>Output atteso </a:t>
                      </a:r>
                      <a:endParaRPr lang="it-IT" sz="1600" dirty="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2230" marR="7302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90587208"/>
                  </a:ext>
                </a:extLst>
              </a:tr>
              <a:tr h="547963">
                <a:tc gridSpan="2"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it-IT" sz="160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panose="020B0604020202020204" pitchFamily="34" charset="0"/>
                          <a:ea typeface="Arial" panose="020B0604020202020204" pitchFamily="34" charset="0"/>
                          <a:cs typeface="Calibri" panose="020F0502020204030204" pitchFamily="34" charset="0"/>
                        </a:rPr>
                        <a:t>La registrazione ha avuto esito negativo poiché il campo “Email” non rispetta la lunghezza.</a:t>
                      </a:r>
                      <a:endParaRPr lang="it-IT" sz="16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2230" marR="7302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748538385"/>
                  </a:ext>
                </a:extLst>
              </a:tr>
              <a:tr h="309161">
                <a:tc gridSpan="2">
                  <a:txBody>
                    <a:bodyPr/>
                    <a:lstStyle/>
                    <a:p>
                      <a:pPr marL="1270" 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it-IT" sz="1600" b="1" dirty="0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panose="020B0604020202020204" pitchFamily="34" charset="0"/>
                          <a:ea typeface="Arial" panose="020B0604020202020204" pitchFamily="34" charset="0"/>
                          <a:cs typeface="Calibri" panose="020F0502020204030204" pitchFamily="34" charset="0"/>
                        </a:rPr>
                        <a:t>Output del sistema </a:t>
                      </a:r>
                      <a:endParaRPr lang="it-IT" sz="1600" dirty="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2230" marR="7302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898265113"/>
                  </a:ext>
                </a:extLst>
              </a:tr>
              <a:tr h="309161">
                <a:tc gridSpan="2"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it-IT" sz="160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panose="020B0604020202020204" pitchFamily="34" charset="0"/>
                          <a:ea typeface="Arial" panose="020B0604020202020204" pitchFamily="34" charset="0"/>
                          <a:cs typeface="Calibri" panose="020F0502020204030204" pitchFamily="34" charset="0"/>
                        </a:rPr>
                        <a:t>I dati inseriti non sono corretti</a:t>
                      </a:r>
                      <a:endParaRPr lang="it-IT" sz="18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2230" marR="7302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4092040118"/>
                  </a:ext>
                </a:extLst>
              </a:tr>
              <a:tr h="309161"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it-IT" sz="1600" b="1" dirty="0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panose="020B0604020202020204" pitchFamily="34" charset="0"/>
                          <a:ea typeface="Arial" panose="020B0604020202020204" pitchFamily="34" charset="0"/>
                          <a:cs typeface="Calibri" panose="020F0502020204030204" pitchFamily="34" charset="0"/>
                        </a:rPr>
                        <a:t>Esito </a:t>
                      </a:r>
                      <a:endParaRPr lang="it-IT" sz="1600" dirty="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2230" marR="7302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it-IT" sz="160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panose="020B0604020202020204" pitchFamily="34" charset="0"/>
                          <a:ea typeface="Arial" panose="020B0604020202020204" pitchFamily="34" charset="0"/>
                          <a:cs typeface="Calibri" panose="020F0502020204030204" pitchFamily="34" charset="0"/>
                        </a:rPr>
                        <a:t>Corretto </a:t>
                      </a:r>
                      <a:endParaRPr lang="it-IT" sz="16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2230" marR="7302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0897184"/>
                  </a:ext>
                </a:extLst>
              </a:tr>
              <a:tr h="309161"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it-IT" sz="1600" b="1" dirty="0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panose="020B0604020202020204" pitchFamily="34" charset="0"/>
                          <a:ea typeface="Arial" panose="020B0604020202020204" pitchFamily="34" charset="0"/>
                          <a:cs typeface="Calibri" panose="020F0502020204030204" pitchFamily="34" charset="0"/>
                        </a:rPr>
                        <a:t>Numero Prove </a:t>
                      </a:r>
                      <a:endParaRPr lang="it-IT" sz="1600" dirty="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2230" marR="7302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it-IT" sz="160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panose="020B0604020202020204" pitchFamily="34" charset="0"/>
                          <a:ea typeface="Arial" panose="020B0604020202020204" pitchFamily="34" charset="0"/>
                          <a:cs typeface="Calibri" panose="020F0502020204030204" pitchFamily="34" charset="0"/>
                        </a:rPr>
                        <a:t>2 </a:t>
                      </a:r>
                      <a:endParaRPr lang="it-IT" sz="16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2230" marR="7302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09815408"/>
                  </a:ext>
                </a:extLst>
              </a:tr>
            </a:tbl>
          </a:graphicData>
        </a:graphic>
      </p:graphicFrame>
      <p:pic>
        <p:nvPicPr>
          <p:cNvPr id="9" name="Immagine 8">
            <a:extLst>
              <a:ext uri="{FF2B5EF4-FFF2-40B4-BE49-F238E27FC236}">
                <a16:creationId xmlns:a16="http://schemas.microsoft.com/office/drawing/2014/main" id="{BDE7D704-85B8-4C0E-ADFA-33E8672F676D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590356" y="1484784"/>
            <a:ext cx="6120130" cy="4918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508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>
            <a:extLst>
              <a:ext uri="{FF2B5EF4-FFF2-40B4-BE49-F238E27FC236}">
                <a16:creationId xmlns:a16="http://schemas.microsoft.com/office/drawing/2014/main" id="{3874B0E9-426E-4007-B60B-A65A5192671F}"/>
              </a:ext>
            </a:extLst>
          </p:cNvPr>
          <p:cNvSpPr txBox="1">
            <a:spLocks/>
          </p:cNvSpPr>
          <p:nvPr/>
        </p:nvSpPr>
        <p:spPr>
          <a:xfrm>
            <a:off x="1522411" y="188640"/>
            <a:ext cx="9144001" cy="599728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Test delle performance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4D56401A-C93F-498A-A136-034D46F0429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418" t="14300"/>
          <a:stretch/>
        </p:blipFill>
        <p:spPr>
          <a:xfrm>
            <a:off x="1881943" y="1364389"/>
            <a:ext cx="8424936" cy="5323945"/>
          </a:xfrm>
          <a:prstGeom prst="rect">
            <a:avLst/>
          </a:prstGeom>
        </p:spPr>
      </p:pic>
      <p:pic>
        <p:nvPicPr>
          <p:cNvPr id="21506" name="Picture 2" descr="Go to Development Tools, Performance Test">
            <a:extLst>
              <a:ext uri="{FF2B5EF4-FFF2-40B4-BE49-F238E27FC236}">
                <a16:creationId xmlns:a16="http://schemas.microsoft.com/office/drawing/2014/main" id="{EF4AF2CD-03B7-4CA3-AA8F-5906CB71F0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74" t="80545" r="37181" b="8001"/>
          <a:stretch/>
        </p:blipFill>
        <p:spPr bwMode="auto">
          <a:xfrm>
            <a:off x="339381" y="188640"/>
            <a:ext cx="1512168" cy="432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0916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>
            <a:extLst>
              <a:ext uri="{FF2B5EF4-FFF2-40B4-BE49-F238E27FC236}">
                <a16:creationId xmlns:a16="http://schemas.microsoft.com/office/drawing/2014/main" id="{3874B0E9-426E-4007-B60B-A65A5192671F}"/>
              </a:ext>
            </a:extLst>
          </p:cNvPr>
          <p:cNvSpPr txBox="1">
            <a:spLocks/>
          </p:cNvSpPr>
          <p:nvPr/>
        </p:nvSpPr>
        <p:spPr>
          <a:xfrm>
            <a:off x="1522411" y="188640"/>
            <a:ext cx="9144001" cy="599728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Test Plan V2.0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E8DAF5AE-2FB5-4FAC-A19A-967A014164D1}"/>
              </a:ext>
            </a:extLst>
          </p:cNvPr>
          <p:cNvSpPr/>
          <p:nvPr/>
        </p:nvSpPr>
        <p:spPr>
          <a:xfrm>
            <a:off x="422878" y="2196025"/>
            <a:ext cx="5662206" cy="31811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lnSpc>
                <a:spcPct val="115000"/>
              </a:lnSpc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it-IT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Century Gothic" panose="020B0502020202020204" pitchFamily="34" charset="0"/>
              </a:rPr>
              <a:t>Testing d’unita</a:t>
            </a:r>
            <a:r>
              <a:rPr lang="it-I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Century Gothic" panose="020B0502020202020204" pitchFamily="34" charset="0"/>
              </a:rPr>
              <a:t> -&gt; rappresenta l’attività grazie alla quale è possibile testare ogni singola unità di sistema, praticamente si testa ogni singolo metodo direttamente;</a:t>
            </a:r>
          </a:p>
          <a:p>
            <a:pPr lvl="0">
              <a:lnSpc>
                <a:spcPct val="115000"/>
              </a:lnSpc>
              <a:spcAft>
                <a:spcPts val="0"/>
              </a:spcAft>
            </a:pPr>
            <a:endParaRPr lang="it-IT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it-IT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Century Gothic" panose="020B0502020202020204" pitchFamily="34" charset="0"/>
              </a:rPr>
              <a:t>Testing di Regressione e Integrazione </a:t>
            </a:r>
            <a:r>
              <a:rPr lang="it-I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Century Gothic" panose="020B0502020202020204" pitchFamily="34" charset="0"/>
              </a:rPr>
              <a:t>-&gt; verranno testate le vecchie funzionalità e le nuove interfacce del sistema.</a:t>
            </a:r>
          </a:p>
          <a:p>
            <a:pPr marL="342900" lvl="0" indent="-342900">
              <a:lnSpc>
                <a:spcPct val="115000"/>
              </a:lnSpc>
              <a:spcAft>
                <a:spcPts val="0"/>
              </a:spcAft>
              <a:buFont typeface="Symbol" panose="05050102010706020507" pitchFamily="18" charset="2"/>
              <a:buChar char=""/>
            </a:pPr>
            <a:endParaRPr lang="it-IT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it-IT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Century Gothic" panose="020B0502020202020204" pitchFamily="34" charset="0"/>
              </a:rPr>
              <a:t>Testing di sistema </a:t>
            </a:r>
            <a:r>
              <a:rPr lang="it-I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Century Gothic" panose="020B0502020202020204" pitchFamily="34" charset="0"/>
              </a:rPr>
              <a:t>-&gt; verrà testata l’intero sistema assemblato.</a:t>
            </a:r>
            <a:endParaRPr lang="it-IT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pic>
        <p:nvPicPr>
          <p:cNvPr id="1026" name="Picture 2" descr="What is a Test Plan in Software Testing? - TestLodge blog">
            <a:extLst>
              <a:ext uri="{FF2B5EF4-FFF2-40B4-BE49-F238E27FC236}">
                <a16:creationId xmlns:a16="http://schemas.microsoft.com/office/drawing/2014/main" id="{5A156570-19AF-4641-8F41-2277D89F8A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4452" y="2222213"/>
            <a:ext cx="5193904" cy="2728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0805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1">
            <a:extLst>
              <a:ext uri="{FF2B5EF4-FFF2-40B4-BE49-F238E27FC236}">
                <a16:creationId xmlns:a16="http://schemas.microsoft.com/office/drawing/2014/main" id="{00D49AC1-E8E0-4BEB-AB73-837F62C43E0B}"/>
              </a:ext>
            </a:extLst>
          </p:cNvPr>
          <p:cNvSpPr txBox="1">
            <a:spLocks/>
          </p:cNvSpPr>
          <p:nvPr/>
        </p:nvSpPr>
        <p:spPr>
          <a:xfrm>
            <a:off x="1522411" y="369164"/>
            <a:ext cx="9144001" cy="599728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Test Regressione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7" name="Picture 2" descr="Quante serie e ripetizioni ? L'arte delle serie e delle ...">
            <a:extLst>
              <a:ext uri="{FF2B5EF4-FFF2-40B4-BE49-F238E27FC236}">
                <a16:creationId xmlns:a16="http://schemas.microsoft.com/office/drawing/2014/main" id="{CB5801FA-4EC9-4A8B-B78D-811B9A8306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772" y="2204864"/>
            <a:ext cx="4824536" cy="3097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57859CBB-606D-4E0B-833F-AE4FFAA1B9F7}"/>
              </a:ext>
            </a:extLst>
          </p:cNvPr>
          <p:cNvSpPr txBox="1"/>
          <p:nvPr/>
        </p:nvSpPr>
        <p:spPr>
          <a:xfrm>
            <a:off x="5950396" y="2045380"/>
            <a:ext cx="547260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 risultati del test di regressione sono stati i medesimi della versione 1.0.</a:t>
            </a:r>
          </a:p>
          <a:p>
            <a:endParaRPr lang="it-IT" dirty="0"/>
          </a:p>
          <a:p>
            <a:r>
              <a:rPr lang="it-IT" dirty="0"/>
              <a:t>Alcune funzionalità come Inserisci Prodotto sono cambiate e abbiamo dovuto adattare anche i test.</a:t>
            </a:r>
          </a:p>
          <a:p>
            <a:endParaRPr lang="it-IT" dirty="0"/>
          </a:p>
          <a:p>
            <a:r>
              <a:rPr lang="it-IT" dirty="0"/>
              <a:t>I test che nella prima versione non hanno avuto successo, sono stati corretti e ripristinati nella seconda versione.</a:t>
            </a:r>
          </a:p>
          <a:p>
            <a:endParaRPr lang="it-IT" dirty="0"/>
          </a:p>
          <a:p>
            <a:r>
              <a:rPr lang="it-IT" dirty="0"/>
              <a:t>La correzione dei  test è stata inserita nel documento di test Execution Report V2.0.</a:t>
            </a:r>
          </a:p>
        </p:txBody>
      </p:sp>
    </p:spTree>
    <p:extLst>
      <p:ext uri="{BB962C8B-B14F-4D97-AF65-F5344CB8AC3E}">
        <p14:creationId xmlns:p14="http://schemas.microsoft.com/office/powerpoint/2010/main" val="1163642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olo 1">
            <a:extLst>
              <a:ext uri="{FF2B5EF4-FFF2-40B4-BE49-F238E27FC236}">
                <a16:creationId xmlns:a16="http://schemas.microsoft.com/office/drawing/2014/main" id="{FA75DE76-D4CD-4A5F-A5A0-745D080F421C}"/>
              </a:ext>
            </a:extLst>
          </p:cNvPr>
          <p:cNvSpPr txBox="1">
            <a:spLocks/>
          </p:cNvSpPr>
          <p:nvPr/>
        </p:nvSpPr>
        <p:spPr>
          <a:xfrm>
            <a:off x="1522411" y="188640"/>
            <a:ext cx="9144001" cy="599728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Test delle performance V2.0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9" name="Picture 2" descr="Go to Development Tools, Performance Test">
            <a:extLst>
              <a:ext uri="{FF2B5EF4-FFF2-40B4-BE49-F238E27FC236}">
                <a16:creationId xmlns:a16="http://schemas.microsoft.com/office/drawing/2014/main" id="{79846802-857A-48F4-AD6E-8FE61EFA32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74" t="80545" r="37181" b="8001"/>
          <a:stretch/>
        </p:blipFill>
        <p:spPr bwMode="auto">
          <a:xfrm>
            <a:off x="339381" y="188640"/>
            <a:ext cx="1512168" cy="432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11D7F6CE-770E-4C05-A85D-CE89F213A001}"/>
              </a:ext>
            </a:extLst>
          </p:cNvPr>
          <p:cNvSpPr txBox="1"/>
          <p:nvPr/>
        </p:nvSpPr>
        <p:spPr>
          <a:xfrm>
            <a:off x="2908056" y="1124744"/>
            <a:ext cx="63727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 causa </a:t>
            </a:r>
            <a:r>
              <a:rPr lang="en-US" sz="2000" dirty="0" err="1"/>
              <a:t>della</a:t>
            </a:r>
            <a:r>
              <a:rPr lang="en-US" sz="2000" dirty="0"/>
              <a:t> </a:t>
            </a:r>
            <a:r>
              <a:rPr lang="en-US" sz="2000" dirty="0" err="1"/>
              <a:t>nuova</a:t>
            </a:r>
            <a:r>
              <a:rPr lang="en-US" sz="2000" dirty="0"/>
              <a:t> </a:t>
            </a:r>
            <a:r>
              <a:rPr lang="en-US" sz="2000" dirty="0" err="1"/>
              <a:t>implementazione</a:t>
            </a:r>
            <a:r>
              <a:rPr lang="en-US" sz="2000" dirty="0"/>
              <a:t>, </a:t>
            </a:r>
            <a:r>
              <a:rPr lang="en-US" sz="2000" dirty="0" err="1"/>
              <a:t>il</a:t>
            </a:r>
            <a:r>
              <a:rPr lang="en-US" sz="2000" dirty="0"/>
              <a:t> test </a:t>
            </a:r>
            <a:r>
              <a:rPr lang="en-US" sz="2000" dirty="0" err="1"/>
              <a:t>delle</a:t>
            </a:r>
            <a:r>
              <a:rPr lang="en-US" sz="2000" dirty="0"/>
              <a:t> performance ha </a:t>
            </a:r>
            <a:r>
              <a:rPr lang="en-US" sz="2000" dirty="0" err="1"/>
              <a:t>avuto</a:t>
            </a:r>
            <a:r>
              <a:rPr lang="en-US" sz="2000" dirty="0"/>
              <a:t> </a:t>
            </a:r>
            <a:r>
              <a:rPr lang="en-US" sz="2000" dirty="0" err="1"/>
              <a:t>esito</a:t>
            </a:r>
            <a:r>
              <a:rPr lang="en-US" sz="2000" dirty="0"/>
              <a:t> </a:t>
            </a:r>
            <a:r>
              <a:rPr lang="en-US" sz="2000" dirty="0" err="1"/>
              <a:t>diverso</a:t>
            </a:r>
            <a:r>
              <a:rPr lang="en-US" sz="2000" dirty="0"/>
              <a:t> rispetto la </a:t>
            </a:r>
            <a:r>
              <a:rPr lang="en-US" sz="2000" dirty="0" err="1"/>
              <a:t>versione</a:t>
            </a:r>
            <a:r>
              <a:rPr lang="en-US" sz="2000" dirty="0"/>
              <a:t> 1.0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CD939123-278E-4521-9262-EFD14F6024D8}"/>
              </a:ext>
            </a:extLst>
          </p:cNvPr>
          <p:cNvPicPr/>
          <p:nvPr/>
        </p:nvPicPr>
        <p:blipFill rotWithShape="1">
          <a:blip r:embed="rId4"/>
          <a:srcRect l="31128" t="41395" r="704" b="15142"/>
          <a:stretch/>
        </p:blipFill>
        <p:spPr bwMode="auto">
          <a:xfrm>
            <a:off x="5476735" y="2819809"/>
            <a:ext cx="6372709" cy="252028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8F030E5D-47C9-4E93-9254-F9E04AF118E9}"/>
              </a:ext>
            </a:extLst>
          </p:cNvPr>
          <p:cNvPicPr/>
          <p:nvPr/>
        </p:nvPicPr>
        <p:blipFill rotWithShape="1">
          <a:blip r:embed="rId5"/>
          <a:srcRect l="18987" t="28975" r="38058" b="23163"/>
          <a:stretch/>
        </p:blipFill>
        <p:spPr bwMode="auto">
          <a:xfrm>
            <a:off x="477788" y="2636911"/>
            <a:ext cx="4305300" cy="288607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" name="Rettangolo 2">
            <a:extLst>
              <a:ext uri="{FF2B5EF4-FFF2-40B4-BE49-F238E27FC236}">
                <a16:creationId xmlns:a16="http://schemas.microsoft.com/office/drawing/2014/main" id="{905AFAC1-DC29-4BF5-9E30-B00C0C357BA5}"/>
              </a:ext>
            </a:extLst>
          </p:cNvPr>
          <p:cNvSpPr/>
          <p:nvPr/>
        </p:nvSpPr>
        <p:spPr>
          <a:xfrm>
            <a:off x="1996290" y="5733256"/>
            <a:ext cx="6399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Century Gothic" panose="020B0502020202020204" pitchFamily="34" charset="0"/>
              </a:rPr>
              <a:t>V1.0</a:t>
            </a:r>
            <a:endParaRPr lang="en-US" dirty="0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F0E3F2CA-B443-449A-95F1-BA5F043E3D3E}"/>
              </a:ext>
            </a:extLst>
          </p:cNvPr>
          <p:cNvSpPr/>
          <p:nvPr/>
        </p:nvSpPr>
        <p:spPr>
          <a:xfrm>
            <a:off x="8343129" y="5564494"/>
            <a:ext cx="6399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Century Gothic" panose="020B0502020202020204" pitchFamily="34" charset="0"/>
              </a:rPr>
              <a:t>V2.0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826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olo 1">
            <a:extLst>
              <a:ext uri="{FF2B5EF4-FFF2-40B4-BE49-F238E27FC236}">
                <a16:creationId xmlns:a16="http://schemas.microsoft.com/office/drawing/2014/main" id="{FA75DE76-D4CD-4A5F-A5A0-745D080F421C}"/>
              </a:ext>
            </a:extLst>
          </p:cNvPr>
          <p:cNvSpPr txBox="1">
            <a:spLocks/>
          </p:cNvSpPr>
          <p:nvPr/>
        </p:nvSpPr>
        <p:spPr>
          <a:xfrm>
            <a:off x="1522411" y="188640"/>
            <a:ext cx="9144001" cy="599728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Implementazioni Future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FD302D41-C582-41FC-A308-13A62C91EF9C}"/>
              </a:ext>
            </a:extLst>
          </p:cNvPr>
          <p:cNvSpPr txBox="1"/>
          <p:nvPr/>
        </p:nvSpPr>
        <p:spPr>
          <a:xfrm>
            <a:off x="2494012" y="2111226"/>
            <a:ext cx="777686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 err="1"/>
              <a:t>Creare</a:t>
            </a:r>
            <a:r>
              <a:rPr lang="en-US" dirty="0"/>
              <a:t> un Sistema di cashing per le </a:t>
            </a:r>
            <a:r>
              <a:rPr lang="en-US" dirty="0" err="1"/>
              <a:t>offerte</a:t>
            </a:r>
            <a:r>
              <a:rPr lang="en-US" dirty="0"/>
              <a:t> al fine di </a:t>
            </a:r>
            <a:r>
              <a:rPr lang="en-US" dirty="0" err="1"/>
              <a:t>migliorare</a:t>
            </a:r>
            <a:r>
              <a:rPr lang="en-US" dirty="0"/>
              <a:t> le performance.</a:t>
            </a:r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r>
              <a:rPr lang="en-US" dirty="0" err="1"/>
              <a:t>Integrare</a:t>
            </a:r>
            <a:r>
              <a:rPr lang="en-US" dirty="0"/>
              <a:t> </a:t>
            </a:r>
            <a:r>
              <a:rPr lang="en-US" dirty="0" err="1"/>
              <a:t>il</a:t>
            </a:r>
            <a:r>
              <a:rPr lang="en-US" dirty="0"/>
              <a:t> Database in un </a:t>
            </a:r>
            <a:r>
              <a:rPr lang="en-US" dirty="0" err="1"/>
              <a:t>unico</a:t>
            </a:r>
            <a:r>
              <a:rPr lang="en-US" dirty="0"/>
              <a:t> </a:t>
            </a:r>
            <a:r>
              <a:rPr lang="en-US" dirty="0" err="1"/>
              <a:t>servizio</a:t>
            </a:r>
            <a:r>
              <a:rPr lang="en-US" dirty="0"/>
              <a:t> Azure per </a:t>
            </a:r>
            <a:r>
              <a:rPr lang="en-US" dirty="0" err="1"/>
              <a:t>migliorare</a:t>
            </a:r>
            <a:r>
              <a:rPr lang="en-US" dirty="0"/>
              <a:t> </a:t>
            </a:r>
            <a:r>
              <a:rPr lang="en-US" dirty="0" err="1"/>
              <a:t>fisicamente</a:t>
            </a:r>
            <a:r>
              <a:rPr lang="en-US" dirty="0"/>
              <a:t> la </a:t>
            </a:r>
            <a:r>
              <a:rPr lang="en-US" dirty="0" err="1"/>
              <a:t>connessione</a:t>
            </a:r>
            <a:r>
              <a:rPr lang="en-US" dirty="0"/>
              <a:t> e la </a:t>
            </a:r>
            <a:r>
              <a:rPr lang="en-US" dirty="0" err="1"/>
              <a:t>velocità</a:t>
            </a:r>
            <a:r>
              <a:rPr lang="en-US" dirty="0"/>
              <a:t> di </a:t>
            </a:r>
            <a:r>
              <a:rPr lang="en-US" dirty="0" err="1"/>
              <a:t>comunicazione</a:t>
            </a:r>
            <a:r>
              <a:rPr lang="en-US" dirty="0"/>
              <a:t> Server-DBMS</a:t>
            </a:r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endParaRPr lang="en-US" dirty="0"/>
          </a:p>
        </p:txBody>
      </p:sp>
      <p:pic>
        <p:nvPicPr>
          <p:cNvPr id="7170" name="Picture 2" descr="jackhammers Animated Gifs ~ Gifmania">
            <a:extLst>
              <a:ext uri="{FF2B5EF4-FFF2-40B4-BE49-F238E27FC236}">
                <a16:creationId xmlns:a16="http://schemas.microsoft.com/office/drawing/2014/main" id="{2616750E-1A09-48A3-A616-C0590E50282B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8319" y="4383360"/>
            <a:ext cx="1952183" cy="2308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7599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olo 1">
            <a:extLst>
              <a:ext uri="{FF2B5EF4-FFF2-40B4-BE49-F238E27FC236}">
                <a16:creationId xmlns:a16="http://schemas.microsoft.com/office/drawing/2014/main" id="{FA75DE76-D4CD-4A5F-A5A0-745D080F421C}"/>
              </a:ext>
            </a:extLst>
          </p:cNvPr>
          <p:cNvSpPr txBox="1">
            <a:spLocks/>
          </p:cNvSpPr>
          <p:nvPr/>
        </p:nvSpPr>
        <p:spPr>
          <a:xfrm>
            <a:off x="1125860" y="548680"/>
            <a:ext cx="9144001" cy="599728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Grazie per l’attenzione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148" name="Picture 4" descr="Red Bull">
            <a:extLst>
              <a:ext uri="{FF2B5EF4-FFF2-40B4-BE49-F238E27FC236}">
                <a16:creationId xmlns:a16="http://schemas.microsoft.com/office/drawing/2014/main" id="{988E80F5-52C1-45C8-AC0E-6EBC45815118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6020" y="2420888"/>
            <a:ext cx="6406405" cy="360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75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1">
            <a:extLst>
              <a:ext uri="{FF2B5EF4-FFF2-40B4-BE49-F238E27FC236}">
                <a16:creationId xmlns:a16="http://schemas.microsoft.com/office/drawing/2014/main" id="{5E7C1884-D9FF-43C6-B024-2CDC358AC2A9}"/>
              </a:ext>
            </a:extLst>
          </p:cNvPr>
          <p:cNvSpPr txBox="1">
            <a:spLocks/>
          </p:cNvSpPr>
          <p:nvPr/>
        </p:nvSpPr>
        <p:spPr>
          <a:xfrm>
            <a:off x="1522411" y="116632"/>
            <a:ext cx="9144001" cy="599728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dirty="0"/>
              <a:t>Tecnologie esterne per il </a:t>
            </a:r>
            <a:r>
              <a:rPr lang="it-IT" dirty="0" err="1"/>
              <a:t>deploy</a:t>
            </a:r>
            <a:endParaRPr lang="en-US" dirty="0"/>
          </a:p>
        </p:txBody>
      </p:sp>
      <p:pic>
        <p:nvPicPr>
          <p:cNvPr id="2050" name="Picture 2" descr="The gallery for --&gt; Technology Icon Vector Png">
            <a:extLst>
              <a:ext uri="{FF2B5EF4-FFF2-40B4-BE49-F238E27FC236}">
                <a16:creationId xmlns:a16="http://schemas.microsoft.com/office/drawing/2014/main" id="{6BEEDE35-01D1-4908-B6D9-4C1A06C328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1844" y="1484784"/>
            <a:ext cx="3600400" cy="360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GearHost Review - web hosting reviews by real users">
            <a:extLst>
              <a:ext uri="{FF2B5EF4-FFF2-40B4-BE49-F238E27FC236}">
                <a16:creationId xmlns:a16="http://schemas.microsoft.com/office/drawing/2014/main" id="{331C6DD0-25B3-42C3-9922-60E7E8448A2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997"/>
          <a:stretch/>
        </p:blipFill>
        <p:spPr bwMode="auto">
          <a:xfrm>
            <a:off x="6742484" y="2708920"/>
            <a:ext cx="4572000" cy="1152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4A45A359-FDE9-4BCD-9E57-88398F775E25}"/>
              </a:ext>
            </a:extLst>
          </p:cNvPr>
          <p:cNvSpPr txBox="1"/>
          <p:nvPr/>
        </p:nvSpPr>
        <p:spPr>
          <a:xfrm>
            <a:off x="981844" y="4149080"/>
            <a:ext cx="3816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Server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D449D529-C178-40D8-B6D0-439F369E2DF0}"/>
              </a:ext>
            </a:extLst>
          </p:cNvPr>
          <p:cNvSpPr txBox="1"/>
          <p:nvPr/>
        </p:nvSpPr>
        <p:spPr>
          <a:xfrm>
            <a:off x="7238157" y="4149080"/>
            <a:ext cx="3816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Storage</a:t>
            </a:r>
          </a:p>
        </p:txBody>
      </p:sp>
    </p:spTree>
    <p:extLst>
      <p:ext uri="{BB962C8B-B14F-4D97-AF65-F5344CB8AC3E}">
        <p14:creationId xmlns:p14="http://schemas.microsoft.com/office/powerpoint/2010/main" val="305009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2">
            <a:extLst>
              <a:ext uri="{FF2B5EF4-FFF2-40B4-BE49-F238E27FC236}">
                <a16:creationId xmlns:a16="http://schemas.microsoft.com/office/drawing/2014/main" id="{00747912-B7B6-4251-98C5-F722937F2606}"/>
              </a:ext>
            </a:extLst>
          </p:cNvPr>
          <p:cNvSpPr/>
          <p:nvPr/>
        </p:nvSpPr>
        <p:spPr>
          <a:xfrm>
            <a:off x="2133970" y="1196752"/>
            <a:ext cx="7920880" cy="51398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 fontAlgn="base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</a:rPr>
              <a:t>Reverse Engineering</a:t>
            </a:r>
          </a:p>
          <a:p>
            <a:pPr marL="742950" lvl="1" indent="-285750" algn="just" fontAlgn="base">
              <a:buFont typeface="Arial" panose="020B0604020202020204" pitchFamily="34" charset="0"/>
              <a:buChar char="•"/>
            </a:pPr>
            <a:r>
              <a:rPr lang="it-IT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</a:rPr>
              <a:t>Individuazione dei requisiti funzionali (RF)</a:t>
            </a:r>
          </a:p>
          <a:p>
            <a:pPr marL="742950" lvl="1" indent="-285750" algn="just" fontAlgn="base">
              <a:buFont typeface="Arial" panose="020B0604020202020204" pitchFamily="34" charset="0"/>
              <a:buChar char="•"/>
            </a:pPr>
            <a:r>
              <a:rPr lang="it-IT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</a:rPr>
              <a:t>Individuazione dell’architettura del sistema esistente (SDD)</a:t>
            </a:r>
          </a:p>
          <a:p>
            <a:pPr marL="742950" lvl="1" indent="-285750" algn="just" fontAlgn="base">
              <a:buFont typeface="Arial" panose="020B0604020202020204" pitchFamily="34" charset="0"/>
              <a:buChar char="•"/>
            </a:pPr>
            <a:r>
              <a:rPr lang="it-IT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</a:rPr>
              <a:t>Stesura del modello a oggetti inerente al progetto (ODD)</a:t>
            </a:r>
          </a:p>
          <a:p>
            <a:pPr lvl="1" algn="just" fontAlgn="base"/>
            <a:endParaRPr lang="it-IT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 algn="just" fontAlgn="base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</a:rPr>
              <a:t>Piano di Test per il sistema esistente</a:t>
            </a:r>
          </a:p>
          <a:p>
            <a:pPr marL="742950" lvl="1" indent="-285750" algn="just" fontAlgn="base">
              <a:buFont typeface="Arial" panose="020B0604020202020204" pitchFamily="34" charset="0"/>
              <a:buChar char="•"/>
            </a:pPr>
            <a:r>
              <a:rPr lang="it-IT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</a:rPr>
              <a:t>Casi di test</a:t>
            </a:r>
          </a:p>
          <a:p>
            <a:pPr marL="742950" lvl="1" indent="-285750" algn="just" fontAlgn="base">
              <a:buFont typeface="Arial" panose="020B0604020202020204" pitchFamily="34" charset="0"/>
              <a:buChar char="•"/>
            </a:pPr>
            <a:r>
              <a:rPr lang="it-IT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</a:rPr>
              <a:t>Test di unità</a:t>
            </a:r>
          </a:p>
          <a:p>
            <a:pPr marL="742950" lvl="1" indent="-285750" algn="just" fontAlgn="base">
              <a:buFont typeface="Arial" panose="020B0604020202020204" pitchFamily="34" charset="0"/>
              <a:buChar char="•"/>
            </a:pPr>
            <a:r>
              <a:rPr lang="it-IT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</a:rPr>
              <a:t>Test di sistema</a:t>
            </a:r>
          </a:p>
          <a:p>
            <a:pPr marL="742950" lvl="1" indent="-285750" algn="just" fontAlgn="base">
              <a:buFont typeface="Arial" panose="020B0604020202020204" pitchFamily="34" charset="0"/>
              <a:buChar char="•"/>
            </a:pPr>
            <a:r>
              <a:rPr lang="it-IT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</a:rPr>
              <a:t>Test di integrazione</a:t>
            </a:r>
          </a:p>
          <a:p>
            <a:pPr lvl="1" algn="just" fontAlgn="base"/>
            <a:endParaRPr lang="it-IT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 algn="just" fontAlgn="base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</a:rPr>
              <a:t>Impact Analysis e implementazione della Change </a:t>
            </a:r>
            <a:r>
              <a:rPr lang="it-IT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</a:rPr>
              <a:t>Request</a:t>
            </a:r>
            <a:endParaRPr lang="it-IT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742950" lvl="1" indent="-285750" algn="just" fontAlgn="base">
              <a:buFont typeface="Arial" panose="020B0604020202020204" pitchFamily="34" charset="0"/>
              <a:buChar char="•"/>
            </a:pPr>
            <a:r>
              <a:rPr lang="it-IT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</a:rPr>
              <a:t>Stesura della Change </a:t>
            </a:r>
            <a:r>
              <a:rPr lang="it-IT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</a:rPr>
              <a:t>Request</a:t>
            </a:r>
            <a:endParaRPr lang="it-IT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742950" lvl="1" indent="-285750" algn="just" fontAlgn="base">
              <a:buFont typeface="Arial" panose="020B0604020202020204" pitchFamily="34" charset="0"/>
              <a:buChar char="•"/>
            </a:pPr>
            <a:r>
              <a:rPr lang="it-IT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</a:rPr>
              <a:t>Studio di fattibilità e Impact Analysis</a:t>
            </a:r>
          </a:p>
          <a:p>
            <a:pPr marL="742950" lvl="1" indent="-285750" algn="just" fontAlgn="base">
              <a:buFont typeface="Arial" panose="020B0604020202020204" pitchFamily="34" charset="0"/>
              <a:buChar char="•"/>
            </a:pPr>
            <a:r>
              <a:rPr lang="it-IT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</a:rPr>
              <a:t>Implementazione della CR</a:t>
            </a:r>
          </a:p>
          <a:p>
            <a:pPr marL="742950" lvl="1" indent="-285750" algn="just" fontAlgn="base">
              <a:buFont typeface="Arial" panose="020B0604020202020204" pitchFamily="34" charset="0"/>
              <a:buChar char="•"/>
            </a:pPr>
            <a:endParaRPr lang="it-IT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 algn="just" fontAlgn="base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</a:rPr>
              <a:t>Piano di test per il nuovo sistema e test di regressione</a:t>
            </a:r>
          </a:p>
          <a:p>
            <a:pPr marL="742950" lvl="1" indent="-285750" algn="just" fontAlgn="base">
              <a:buFont typeface="Arial" panose="020B0604020202020204" pitchFamily="34" charset="0"/>
              <a:buChar char="•"/>
            </a:pPr>
            <a:r>
              <a:rPr lang="it-IT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</a:rPr>
              <a:t>Modifica e aggiunta dei nuovi Test Case</a:t>
            </a:r>
          </a:p>
          <a:p>
            <a:pPr marL="742950" lvl="1" indent="-285750" algn="just" fontAlgn="base">
              <a:buFont typeface="Arial" panose="020B0604020202020204" pitchFamily="34" charset="0"/>
              <a:buChar char="•"/>
            </a:pPr>
            <a:r>
              <a:rPr lang="it-IT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</a:rPr>
              <a:t>Test di regressione</a:t>
            </a:r>
          </a:p>
          <a:p>
            <a:pPr marL="742950" lvl="1" indent="-285750" algn="just" fontAlgn="base">
              <a:buFont typeface="Arial" panose="020B0604020202020204" pitchFamily="34" charset="0"/>
              <a:buChar char="•"/>
            </a:pPr>
            <a:r>
              <a:rPr lang="it-IT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</a:rPr>
              <a:t>Test di unità, test di sistema, test di integrazione</a:t>
            </a:r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873566F7-9FD0-4B67-A6E1-0F4B925FB00F}"/>
              </a:ext>
            </a:extLst>
          </p:cNvPr>
          <p:cNvSpPr txBox="1">
            <a:spLocks/>
          </p:cNvSpPr>
          <p:nvPr/>
        </p:nvSpPr>
        <p:spPr>
          <a:xfrm>
            <a:off x="1522410" y="149507"/>
            <a:ext cx="9144001" cy="599728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dirty="0"/>
              <a:t>Attività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229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ow to reverse-engineer your online advertising strategy ...">
            <a:extLst>
              <a:ext uri="{FF2B5EF4-FFF2-40B4-BE49-F238E27FC236}">
                <a16:creationId xmlns:a16="http://schemas.microsoft.com/office/drawing/2014/main" id="{4DD830B0-4482-4CBF-B768-5A9A2235A1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234" y="296404"/>
            <a:ext cx="11137794" cy="6265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olo 1">
            <a:extLst>
              <a:ext uri="{FF2B5EF4-FFF2-40B4-BE49-F238E27FC236}">
                <a16:creationId xmlns:a16="http://schemas.microsoft.com/office/drawing/2014/main" id="{D9751A89-27E0-40A7-BA5A-A2027EAE410A}"/>
              </a:ext>
            </a:extLst>
          </p:cNvPr>
          <p:cNvSpPr txBox="1">
            <a:spLocks/>
          </p:cNvSpPr>
          <p:nvPr/>
        </p:nvSpPr>
        <p:spPr>
          <a:xfrm>
            <a:off x="1522411" y="188640"/>
            <a:ext cx="9144001" cy="599728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dirty="0"/>
              <a:t>Reverse Engineering</a:t>
            </a:r>
            <a:endParaRPr lang="en-US" dirty="0"/>
          </a:p>
        </p:txBody>
      </p:sp>
      <p:graphicFrame>
        <p:nvGraphicFramePr>
          <p:cNvPr id="7" name="Tabella 6">
            <a:extLst>
              <a:ext uri="{FF2B5EF4-FFF2-40B4-BE49-F238E27FC236}">
                <a16:creationId xmlns:a16="http://schemas.microsoft.com/office/drawing/2014/main" id="{015F69C3-311E-4822-B897-22F1CF153A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9848011"/>
              </p:ext>
            </p:extLst>
          </p:nvPr>
        </p:nvGraphicFramePr>
        <p:xfrm>
          <a:off x="621804" y="1412776"/>
          <a:ext cx="5112568" cy="479755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70072">
                  <a:extLst>
                    <a:ext uri="{9D8B030D-6E8A-4147-A177-3AD203B41FA5}">
                      <a16:colId xmlns:a16="http://schemas.microsoft.com/office/drawing/2014/main" val="2578545546"/>
                    </a:ext>
                  </a:extLst>
                </a:gridCol>
                <a:gridCol w="4042496">
                  <a:extLst>
                    <a:ext uri="{9D8B030D-6E8A-4147-A177-3AD203B41FA5}">
                      <a16:colId xmlns:a16="http://schemas.microsoft.com/office/drawing/2014/main" val="2753251790"/>
                    </a:ext>
                  </a:extLst>
                </a:gridCol>
              </a:tblGrid>
              <a:tr h="25652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CODICE</a:t>
                      </a:r>
                      <a:endParaRPr lang="it-IT" sz="180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aramond" panose="02020404030301010803" pitchFamily="18" charset="0"/>
                        <a:ea typeface="Garamond" panose="02020404030301010803" pitchFamily="18" charset="0"/>
                        <a:cs typeface="Garamond" panose="02020404030301010803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DESCRIZIONE</a:t>
                      </a:r>
                      <a:endParaRPr lang="it-IT" sz="180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aramond" panose="02020404030301010803" pitchFamily="18" charset="0"/>
                        <a:ea typeface="Garamond" panose="02020404030301010803" pitchFamily="18" charset="0"/>
                        <a:cs typeface="Garamond" panose="02020404030301010803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80145466"/>
                  </a:ext>
                </a:extLst>
              </a:tr>
              <a:tr h="25652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RF_1</a:t>
                      </a:r>
                      <a:endParaRPr lang="it-IT" sz="180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aramond" panose="02020404030301010803" pitchFamily="18" charset="0"/>
                        <a:ea typeface="Garamond" panose="02020404030301010803" pitchFamily="18" charset="0"/>
                        <a:cs typeface="Garamond" panose="02020404030301010803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Registrazione Utente</a:t>
                      </a:r>
                      <a:endParaRPr lang="it-IT" sz="180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aramond" panose="02020404030301010803" pitchFamily="18" charset="0"/>
                        <a:ea typeface="Garamond" panose="02020404030301010803" pitchFamily="18" charset="0"/>
                        <a:cs typeface="Garamond" panose="02020404030301010803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95739677"/>
                  </a:ext>
                </a:extLst>
              </a:tr>
              <a:tr h="25652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RF_2</a:t>
                      </a:r>
                      <a:endParaRPr lang="it-IT" sz="180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aramond" panose="02020404030301010803" pitchFamily="18" charset="0"/>
                        <a:ea typeface="Garamond" panose="02020404030301010803" pitchFamily="18" charset="0"/>
                        <a:cs typeface="Garamond" panose="02020404030301010803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Login</a:t>
                      </a:r>
                      <a:endParaRPr lang="it-IT" sz="180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aramond" panose="02020404030301010803" pitchFamily="18" charset="0"/>
                        <a:ea typeface="Garamond" panose="02020404030301010803" pitchFamily="18" charset="0"/>
                        <a:cs typeface="Garamond" panose="02020404030301010803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69886790"/>
                  </a:ext>
                </a:extLst>
              </a:tr>
              <a:tr h="25652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RF_3</a:t>
                      </a:r>
                      <a:endParaRPr lang="it-IT" sz="180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aramond" panose="02020404030301010803" pitchFamily="18" charset="0"/>
                        <a:ea typeface="Garamond" panose="02020404030301010803" pitchFamily="18" charset="0"/>
                        <a:cs typeface="Garamond" panose="02020404030301010803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Logout</a:t>
                      </a:r>
                      <a:endParaRPr lang="it-IT" sz="18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aramond" panose="02020404030301010803" pitchFamily="18" charset="0"/>
                        <a:ea typeface="Garamond" panose="02020404030301010803" pitchFamily="18" charset="0"/>
                        <a:cs typeface="Garamond" panose="02020404030301010803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42671208"/>
                  </a:ext>
                </a:extLst>
              </a:tr>
              <a:tr h="25652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1352550" algn="l"/>
                        </a:tabLst>
                      </a:pPr>
                      <a:r>
                        <a:rPr lang="it-IT" sz="180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RF_4</a:t>
                      </a:r>
                      <a:endParaRPr lang="it-IT" sz="180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aramond" panose="02020404030301010803" pitchFamily="18" charset="0"/>
                        <a:ea typeface="Garamond" panose="02020404030301010803" pitchFamily="18" charset="0"/>
                        <a:cs typeface="Garamond" panose="02020404030301010803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Visualizza Profilo</a:t>
                      </a:r>
                      <a:endParaRPr lang="it-IT" sz="180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aramond" panose="02020404030301010803" pitchFamily="18" charset="0"/>
                        <a:ea typeface="Garamond" panose="02020404030301010803" pitchFamily="18" charset="0"/>
                        <a:cs typeface="Garamond" panose="02020404030301010803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50476479"/>
                  </a:ext>
                </a:extLst>
              </a:tr>
              <a:tr h="25652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RF_5</a:t>
                      </a:r>
                      <a:endParaRPr lang="it-IT" sz="180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aramond" panose="02020404030301010803" pitchFamily="18" charset="0"/>
                        <a:ea typeface="Garamond" panose="02020404030301010803" pitchFamily="18" charset="0"/>
                        <a:cs typeface="Garamond" panose="02020404030301010803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Visualizza miei prodotti</a:t>
                      </a:r>
                      <a:endParaRPr lang="it-IT" sz="180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aramond" panose="02020404030301010803" pitchFamily="18" charset="0"/>
                        <a:ea typeface="Garamond" panose="02020404030301010803" pitchFamily="18" charset="0"/>
                        <a:cs typeface="Garamond" panose="02020404030301010803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93260064"/>
                  </a:ext>
                </a:extLst>
              </a:tr>
              <a:tr h="25652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RF_6</a:t>
                      </a:r>
                      <a:endParaRPr lang="it-IT" sz="180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aramond" panose="02020404030301010803" pitchFamily="18" charset="0"/>
                        <a:ea typeface="Garamond" panose="02020404030301010803" pitchFamily="18" charset="0"/>
                        <a:cs typeface="Garamond" panose="02020404030301010803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Visualizza miei ordini</a:t>
                      </a:r>
                      <a:endParaRPr lang="it-IT" sz="180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aramond" panose="02020404030301010803" pitchFamily="18" charset="0"/>
                        <a:ea typeface="Garamond" panose="02020404030301010803" pitchFamily="18" charset="0"/>
                        <a:cs typeface="Garamond" panose="02020404030301010803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25759458"/>
                  </a:ext>
                </a:extLst>
              </a:tr>
              <a:tr h="25652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RF_7</a:t>
                      </a:r>
                      <a:endParaRPr lang="it-IT" sz="180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aramond" panose="02020404030301010803" pitchFamily="18" charset="0"/>
                        <a:ea typeface="Garamond" panose="02020404030301010803" pitchFamily="18" charset="0"/>
                        <a:cs typeface="Garamond" panose="02020404030301010803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Elimina Account</a:t>
                      </a:r>
                      <a:endParaRPr lang="it-IT" sz="180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aramond" panose="02020404030301010803" pitchFamily="18" charset="0"/>
                        <a:ea typeface="Garamond" panose="02020404030301010803" pitchFamily="18" charset="0"/>
                        <a:cs typeface="Garamond" panose="02020404030301010803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00219073"/>
                  </a:ext>
                </a:extLst>
              </a:tr>
              <a:tr h="25652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RF_8</a:t>
                      </a:r>
                      <a:endParaRPr lang="it-IT" sz="180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aramond" panose="02020404030301010803" pitchFamily="18" charset="0"/>
                        <a:ea typeface="Garamond" panose="02020404030301010803" pitchFamily="18" charset="0"/>
                        <a:cs typeface="Garamond" panose="02020404030301010803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Cerca un Prodotto</a:t>
                      </a:r>
                      <a:endParaRPr lang="it-IT" sz="18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aramond" panose="02020404030301010803" pitchFamily="18" charset="0"/>
                        <a:ea typeface="Garamond" panose="02020404030301010803" pitchFamily="18" charset="0"/>
                        <a:cs typeface="Garamond" panose="02020404030301010803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13828616"/>
                  </a:ext>
                </a:extLst>
              </a:tr>
              <a:tr h="25652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RF_9</a:t>
                      </a:r>
                      <a:endParaRPr lang="it-IT" sz="180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aramond" panose="02020404030301010803" pitchFamily="18" charset="0"/>
                        <a:ea typeface="Garamond" panose="02020404030301010803" pitchFamily="18" charset="0"/>
                        <a:cs typeface="Garamond" panose="02020404030301010803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Inserisci Prodotto</a:t>
                      </a:r>
                      <a:endParaRPr lang="it-IT" sz="180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aramond" panose="02020404030301010803" pitchFamily="18" charset="0"/>
                        <a:ea typeface="Garamond" panose="02020404030301010803" pitchFamily="18" charset="0"/>
                        <a:cs typeface="Garamond" panose="02020404030301010803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53110864"/>
                  </a:ext>
                </a:extLst>
              </a:tr>
              <a:tr h="25652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RF_10</a:t>
                      </a:r>
                      <a:endParaRPr lang="it-IT" sz="180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aramond" panose="02020404030301010803" pitchFamily="18" charset="0"/>
                        <a:ea typeface="Garamond" panose="02020404030301010803" pitchFamily="18" charset="0"/>
                        <a:cs typeface="Garamond" panose="02020404030301010803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Aggiungi prodotto al Carrello</a:t>
                      </a:r>
                      <a:endParaRPr lang="it-IT" sz="180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aramond" panose="02020404030301010803" pitchFamily="18" charset="0"/>
                        <a:ea typeface="Garamond" panose="02020404030301010803" pitchFamily="18" charset="0"/>
                        <a:cs typeface="Garamond" panose="02020404030301010803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59436718"/>
                  </a:ext>
                </a:extLst>
              </a:tr>
              <a:tr h="25652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RF_11</a:t>
                      </a:r>
                      <a:endParaRPr lang="it-IT" sz="180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aramond" panose="02020404030301010803" pitchFamily="18" charset="0"/>
                        <a:ea typeface="Garamond" panose="02020404030301010803" pitchFamily="18" charset="0"/>
                        <a:cs typeface="Garamond" panose="02020404030301010803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Acquista Prodotto</a:t>
                      </a:r>
                      <a:endParaRPr lang="it-IT" sz="180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aramond" panose="02020404030301010803" pitchFamily="18" charset="0"/>
                        <a:ea typeface="Garamond" panose="02020404030301010803" pitchFamily="18" charset="0"/>
                        <a:cs typeface="Garamond" panose="02020404030301010803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94738592"/>
                  </a:ext>
                </a:extLst>
              </a:tr>
              <a:tr h="25652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RF_12</a:t>
                      </a:r>
                      <a:endParaRPr lang="it-IT" sz="180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aramond" panose="02020404030301010803" pitchFamily="18" charset="0"/>
                        <a:ea typeface="Garamond" panose="02020404030301010803" pitchFamily="18" charset="0"/>
                        <a:cs typeface="Garamond" panose="02020404030301010803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Svuota Carrello</a:t>
                      </a:r>
                      <a:endParaRPr lang="it-IT" sz="180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aramond" panose="02020404030301010803" pitchFamily="18" charset="0"/>
                        <a:ea typeface="Garamond" panose="02020404030301010803" pitchFamily="18" charset="0"/>
                        <a:cs typeface="Garamond" panose="02020404030301010803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89639846"/>
                  </a:ext>
                </a:extLst>
              </a:tr>
              <a:tr h="25652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RF_13</a:t>
                      </a:r>
                      <a:endParaRPr lang="it-IT" sz="180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aramond" panose="02020404030301010803" pitchFamily="18" charset="0"/>
                        <a:ea typeface="Garamond" panose="02020404030301010803" pitchFamily="18" charset="0"/>
                        <a:cs typeface="Garamond" panose="02020404030301010803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Login Admin</a:t>
                      </a:r>
                      <a:endParaRPr lang="it-IT" sz="180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aramond" panose="02020404030301010803" pitchFamily="18" charset="0"/>
                        <a:ea typeface="Garamond" panose="02020404030301010803" pitchFamily="18" charset="0"/>
                        <a:cs typeface="Garamond" panose="02020404030301010803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33630607"/>
                  </a:ext>
                </a:extLst>
              </a:tr>
              <a:tr h="25652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RF_14</a:t>
                      </a:r>
                      <a:endParaRPr lang="it-IT" sz="180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aramond" panose="02020404030301010803" pitchFamily="18" charset="0"/>
                        <a:ea typeface="Garamond" panose="02020404030301010803" pitchFamily="18" charset="0"/>
                        <a:cs typeface="Garamond" panose="02020404030301010803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95300" algn="l"/>
                        </a:tabLst>
                      </a:pPr>
                      <a:r>
                        <a:rPr lang="it-IT" sz="180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Elimina Account by Admin</a:t>
                      </a:r>
                      <a:endParaRPr lang="it-IT" sz="180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aramond" panose="02020404030301010803" pitchFamily="18" charset="0"/>
                        <a:ea typeface="Garamond" panose="02020404030301010803" pitchFamily="18" charset="0"/>
                        <a:cs typeface="Garamond" panose="02020404030301010803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05239611"/>
                  </a:ext>
                </a:extLst>
              </a:tr>
              <a:tr h="25652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RF_15</a:t>
                      </a:r>
                      <a:endParaRPr lang="it-IT" sz="180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aramond" panose="02020404030301010803" pitchFamily="18" charset="0"/>
                        <a:ea typeface="Garamond" panose="02020404030301010803" pitchFamily="18" charset="0"/>
                        <a:cs typeface="Garamond" panose="02020404030301010803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95300" algn="l"/>
                        </a:tabLst>
                      </a:pPr>
                      <a:r>
                        <a:rPr lang="it-IT" sz="18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Elimina Prodotto by Admin</a:t>
                      </a:r>
                      <a:endParaRPr lang="it-IT" sz="18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aramond" panose="02020404030301010803" pitchFamily="18" charset="0"/>
                        <a:ea typeface="Garamond" panose="02020404030301010803" pitchFamily="18" charset="0"/>
                        <a:cs typeface="Garamond" panose="02020404030301010803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818541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18176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2000" fill="hold"/>
                                        <p:tgtEl>
                                          <p:spTgt spid="3074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2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63376E-6 0 L 0.25605 0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80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1">
            <a:extLst>
              <a:ext uri="{FF2B5EF4-FFF2-40B4-BE49-F238E27FC236}">
                <a16:creationId xmlns:a16="http://schemas.microsoft.com/office/drawing/2014/main" id="{8295CB3E-188E-44A3-839E-D0D6F6243BDA}"/>
              </a:ext>
            </a:extLst>
          </p:cNvPr>
          <p:cNvSpPr txBox="1">
            <a:spLocks/>
          </p:cNvSpPr>
          <p:nvPr/>
        </p:nvSpPr>
        <p:spPr>
          <a:xfrm>
            <a:off x="1522411" y="188640"/>
            <a:ext cx="9144001" cy="599728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dirty="0"/>
              <a:t>Architettura del sistema</a:t>
            </a:r>
            <a:endParaRPr lang="en-US" dirty="0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1622C2FC-190B-4016-B271-72549F67B3F0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804" y="1124744"/>
            <a:ext cx="2987825" cy="5454533"/>
          </a:xfrm>
          <a:prstGeom prst="rect">
            <a:avLst/>
          </a:prstGeom>
        </p:spPr>
      </p:pic>
      <p:sp>
        <p:nvSpPr>
          <p:cNvPr id="7" name="Rettangolo 6">
            <a:extLst>
              <a:ext uri="{FF2B5EF4-FFF2-40B4-BE49-F238E27FC236}">
                <a16:creationId xmlns:a16="http://schemas.microsoft.com/office/drawing/2014/main" id="{B36AA644-B629-4352-8A9B-AC1E2F34635F}"/>
              </a:ext>
            </a:extLst>
          </p:cNvPr>
          <p:cNvSpPr/>
          <p:nvPr/>
        </p:nvSpPr>
        <p:spPr>
          <a:xfrm>
            <a:off x="4510236" y="2050330"/>
            <a:ext cx="6958804" cy="36033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ramond" panose="02020404030301010803" pitchFamily="18" charset="0"/>
                <a:cs typeface="Times New Roman" panose="02020603050405020304" pitchFamily="18" charset="0"/>
              </a:rPr>
              <a:t>InterfaceLayer</a:t>
            </a:r>
            <a:r>
              <a:rPr lang="it-IT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ramond" panose="02020404030301010803" pitchFamily="18" charset="0"/>
                <a:cs typeface="Times New Roman" panose="02020603050405020304" pitchFamily="18" charset="0"/>
              </a:rPr>
              <a:t>: </a:t>
            </a:r>
            <a:r>
              <a:rPr lang="it-IT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ramond" panose="02020404030301010803" pitchFamily="18" charset="0"/>
                <a:cs typeface="Times New Roman" panose="02020603050405020304" pitchFamily="18" charset="0"/>
              </a:rPr>
              <a:t>GUIClient</a:t>
            </a:r>
            <a:r>
              <a:rPr lang="it-IT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ramond" panose="02020404030301010803" pitchFamily="18" charset="0"/>
                <a:cs typeface="Times New Roman" panose="02020603050405020304" pitchFamily="18" charset="0"/>
              </a:rPr>
              <a:t> e </a:t>
            </a:r>
            <a:r>
              <a:rPr lang="it-IT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ramond" panose="02020404030301010803" pitchFamily="18" charset="0"/>
                <a:cs typeface="Times New Roman" panose="02020603050405020304" pitchFamily="18" charset="0"/>
              </a:rPr>
              <a:t>GUIGestioneErrori</a:t>
            </a:r>
            <a:r>
              <a:rPr lang="it-IT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ramond" panose="02020404030301010803" pitchFamily="18" charset="0"/>
                <a:cs typeface="Times New Roman" panose="02020603050405020304" pitchFamily="18" charset="0"/>
              </a:rPr>
              <a:t>, indicano i sottosistemi che contengono tutti gli oggetti </a:t>
            </a:r>
            <a:r>
              <a:rPr lang="it-IT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ramond" panose="02020404030301010803" pitchFamily="18" charset="0"/>
                <a:cs typeface="Times New Roman" panose="02020603050405020304" pitchFamily="18" charset="0"/>
              </a:rPr>
              <a:t>boundary</a:t>
            </a:r>
            <a:r>
              <a:rPr lang="it-IT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ramond" panose="02020404030301010803" pitchFamily="18" charset="0"/>
                <a:cs typeface="Times New Roman" panose="02020603050405020304" pitchFamily="18" charset="0"/>
              </a:rPr>
              <a:t>;</a:t>
            </a:r>
          </a:p>
          <a:p>
            <a:pPr marL="285750" indent="-285750" algn="just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Garamond" panose="02020404030301010803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ramond" panose="02020404030301010803" pitchFamily="18" charset="0"/>
                <a:cs typeface="Times New Roman" panose="02020603050405020304" pitchFamily="18" charset="0"/>
              </a:rPr>
              <a:t>ApplicationLogicLayer</a:t>
            </a:r>
            <a:r>
              <a:rPr lang="it-IT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ramond" panose="02020404030301010803" pitchFamily="18" charset="0"/>
                <a:cs typeface="Times New Roman" panose="02020603050405020304" pitchFamily="18" charset="0"/>
              </a:rPr>
              <a:t>: </a:t>
            </a:r>
            <a:r>
              <a:rPr lang="it-IT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ramond" panose="02020404030301010803" pitchFamily="18" charset="0"/>
                <a:cs typeface="Times New Roman" panose="02020603050405020304" pitchFamily="18" charset="0"/>
              </a:rPr>
              <a:t>contiene i quattro sottosistemi individuati (Gestione Utente, Gestione Admin e Gestione Prodotto) e per quanto riguarda il Gestore degli Errori è insito in ognuna delle gestioni; </a:t>
            </a:r>
          </a:p>
          <a:p>
            <a:pPr marL="285750" indent="-285750" algn="just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Garamond" panose="02020404030301010803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4543425" algn="l"/>
              </a:tabLst>
            </a:pPr>
            <a:r>
              <a:rPr lang="it-IT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ramond" panose="02020404030301010803" pitchFamily="18" charset="0"/>
                <a:cs typeface="Times New Roman" panose="02020603050405020304" pitchFamily="18" charset="0"/>
              </a:rPr>
              <a:t>GestoreStorage</a:t>
            </a:r>
            <a:r>
              <a:rPr lang="it-IT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ramond" panose="02020404030301010803" pitchFamily="18" charset="0"/>
                <a:cs typeface="Times New Roman" panose="02020603050405020304" pitchFamily="18" charset="0"/>
              </a:rPr>
              <a:t>: </a:t>
            </a:r>
            <a:r>
              <a:rPr lang="it-IT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ramond" panose="02020404030301010803" pitchFamily="18" charset="0"/>
                <a:cs typeface="Times New Roman" panose="02020603050405020304" pitchFamily="18" charset="0"/>
              </a:rPr>
              <a:t>sottosistema che ha il compito di persistere i dati nel database.</a:t>
            </a:r>
          </a:p>
        </p:txBody>
      </p:sp>
    </p:spTree>
    <p:extLst>
      <p:ext uri="{BB962C8B-B14F-4D97-AF65-F5344CB8AC3E}">
        <p14:creationId xmlns:p14="http://schemas.microsoft.com/office/powerpoint/2010/main" val="4248180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4C88BF46-2D39-449E-86F9-B0863A155DE8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0076" y="70563"/>
            <a:ext cx="5544616" cy="6716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483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Tunnel blu digitale 16x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9411885_TF02895261_TF02895261.potx" id="{E5890FEB-C08F-4B20-AFC8-EDED03211146}" vid="{8B73CB74-F9A9-47B8-B72A-01F97D003923}"/>
    </a:ext>
  </a:extLst>
</a:theme>
</file>

<file path=ppt/theme/theme2.xml><?xml version="1.0" encoding="utf-8"?>
<a:theme xmlns:a="http://schemas.openxmlformats.org/drawingml/2006/main" name="Tema di Offic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i Offic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true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1564227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Take your audience through a digital tunnel where they'll  burst through to the other side and see the information you want to present. Show them lists, charts, tables, SmartArt,  and pictures using a variety of layouts in widescreen (16X9) format. This design works well for subjects on science and technology, computers, communication, and more.   
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2012-05-11T02:04:00+00:00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2029-01-01T08:00:00+00:00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TP102895246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835483</LocLastLocAttemptVersionLookup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APAuthor xmlns="4873beb7-5857-4685-be1f-d57550cc96cc">
      <UserInfo>
        <DisplayName>REDMOND\v-vaddu</DisplayName>
        <AccountId>2567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15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LocMarketGroupTiers2 xmlns="4873beb7-5857-4685-be1f-d57550cc96cc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00E41224-0370-4595-877C-23316CD80004}">
  <ds:schemaRefs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documentManagement/types"/>
    <ds:schemaRef ds:uri="http://schemas.microsoft.com/office/2006/metadata/properties"/>
    <ds:schemaRef ds:uri="4873beb7-5857-4685-be1f-d57550cc96cc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22CCB507-0646-4A50-A4F7-7F385079D5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4228E6B-D70C-44BB-A81F-A245495F612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Presentazione professionale con tunnel blu (widescreen)</Template>
  <TotalTime>0</TotalTime>
  <Words>1609</Words>
  <Application>Microsoft Office PowerPoint</Application>
  <PresentationFormat>Personalizzato</PresentationFormat>
  <Paragraphs>263</Paragraphs>
  <Slides>48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9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48</vt:i4>
      </vt:variant>
    </vt:vector>
  </HeadingPairs>
  <TitlesOfParts>
    <vt:vector size="58" baseType="lpstr">
      <vt:lpstr>Arial</vt:lpstr>
      <vt:lpstr>Calibri</vt:lpstr>
      <vt:lpstr>Century Gothic</vt:lpstr>
      <vt:lpstr>Corbel</vt:lpstr>
      <vt:lpstr>Courier New</vt:lpstr>
      <vt:lpstr>Garamond</vt:lpstr>
      <vt:lpstr>Symbol</vt:lpstr>
      <vt:lpstr>Times New Roman</vt:lpstr>
      <vt:lpstr>Wingdings</vt:lpstr>
      <vt:lpstr>Tunnel blu digitale 16x9</vt:lpstr>
      <vt:lpstr>Progetto Infiniti 2.0</vt:lpstr>
      <vt:lpstr>Index: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Hardware/Software mapping</vt:lpstr>
      <vt:lpstr>Presentazione standard di PowerPoint</vt:lpstr>
      <vt:lpstr>Presentazione standard di PowerPoint</vt:lpstr>
      <vt:lpstr>Presentazione standard di PowerPoint</vt:lpstr>
      <vt:lpstr>Change request</vt:lpstr>
      <vt:lpstr>Impact Analysis</vt:lpstr>
      <vt:lpstr>Sequence Diagram</vt:lpstr>
      <vt:lpstr>Sequence Diagram – Modifica Prodotto</vt:lpstr>
      <vt:lpstr>Impact Analysis</vt:lpstr>
      <vt:lpstr>Forward engineering</vt:lpstr>
      <vt:lpstr>Forward engineering – Step 1</vt:lpstr>
      <vt:lpstr>Implementazione della CR</vt:lpstr>
      <vt:lpstr>Implementazione della CR (1)</vt:lpstr>
      <vt:lpstr>Implementazione della CR (2)</vt:lpstr>
      <vt:lpstr>Implementazione – Modifica Prodotto</vt:lpstr>
      <vt:lpstr>Implementazione – Modifica Prodotto</vt:lpstr>
      <vt:lpstr>Implementazione – Modifica Prodotto</vt:lpstr>
      <vt:lpstr>Implementazione della CR (3)</vt:lpstr>
      <vt:lpstr>Implementazione della CR (4)</vt:lpstr>
      <vt:lpstr>Test Case 2.0</vt:lpstr>
      <vt:lpstr>Presentazione standard di PowerPoint</vt:lpstr>
      <vt:lpstr>Presentazione standard di PowerPoint</vt:lpstr>
      <vt:lpstr>Test Unità</vt:lpstr>
      <vt:lpstr>Presentazione standard di PowerPoint</vt:lpstr>
      <vt:lpstr>Presentazione standard di PowerPoint</vt:lpstr>
      <vt:lpstr>Test Unità – (2)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2018-12-27T22:17:35Z</dcterms:created>
  <dcterms:modified xsi:type="dcterms:W3CDTF">2019-01-21T08:45:39Z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